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69" r:id="rId4"/>
    <p:sldId id="270" r:id="rId5"/>
    <p:sldId id="271" r:id="rId6"/>
    <p:sldId id="277" r:id="rId7"/>
    <p:sldId id="273" r:id="rId8"/>
    <p:sldId id="276" r:id="rId9"/>
    <p:sldId id="275" r:id="rId10"/>
    <p:sldId id="282" r:id="rId11"/>
    <p:sldId id="274" r:id="rId12"/>
    <p:sldId id="281" r:id="rId13"/>
    <p:sldId id="280" r:id="rId14"/>
    <p:sldId id="279" r:id="rId15"/>
    <p:sldId id="278" r:id="rId16"/>
    <p:sldId id="286" r:id="rId17"/>
    <p:sldId id="285" r:id="rId18"/>
    <p:sldId id="284" r:id="rId19"/>
    <p:sldId id="283" r:id="rId20"/>
    <p:sldId id="287" r:id="rId21"/>
    <p:sldId id="288" r:id="rId22"/>
    <p:sldId id="289" r:id="rId23"/>
    <p:sldId id="272" r:id="rId24"/>
  </p:sldIdLst>
  <p:sldSz cx="12192000" cy="6858000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Közepesen sötét stílus 2 – 1. jelölőszín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8" d="100"/>
          <a:sy n="68" d="100"/>
        </p:scale>
        <p:origin x="616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3B641E8D-F94D-4DFB-B88E-F27F5380576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Alcím 2">
            <a:extLst>
              <a:ext uri="{FF2B5EF4-FFF2-40B4-BE49-F238E27FC236}">
                <a16:creationId xmlns:a16="http://schemas.microsoft.com/office/drawing/2014/main" id="{5B366AA7-6985-4F2F-BCAF-0E5B85D74AE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/>
              <a:t>Kattintson ide az alcím mintájának szerkesztéséhez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9861BA04-9AF3-40F7-BEEA-A07752364C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9E7EDB-AAA4-4782-886B-B84939C0334C}" type="datetimeFigureOut">
              <a:rPr lang="hu-HU" smtClean="0"/>
              <a:t>2026. 04. 13.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E6C3E3AE-97FA-495F-BCAD-C134EF0F05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4D30CE42-6E7F-48BF-8A16-BE343AC767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75FA3E-665B-4182-964F-75C4CF3052FA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980561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9FF464F5-A936-4E5E-9D18-39ECEF4CCB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>
            <a:extLst>
              <a:ext uri="{FF2B5EF4-FFF2-40B4-BE49-F238E27FC236}">
                <a16:creationId xmlns:a16="http://schemas.microsoft.com/office/drawing/2014/main" id="{A07D1745-9258-442F-B285-A37BF2F1B4F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A97EAF52-864C-4252-9982-E711C1BA91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9E7EDB-AAA4-4782-886B-B84939C0334C}" type="datetimeFigureOut">
              <a:rPr lang="hu-HU" smtClean="0"/>
              <a:t>2026. 04. 13.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BC551A70-9351-40FE-8011-1981ED69C7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22DD46AF-8E04-4D72-B0D3-BC15062E39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75FA3E-665B-4182-964F-75C4CF3052FA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3889203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>
            <a:extLst>
              <a:ext uri="{FF2B5EF4-FFF2-40B4-BE49-F238E27FC236}">
                <a16:creationId xmlns:a16="http://schemas.microsoft.com/office/drawing/2014/main" id="{91747BE4-1F4E-4EDD-B9E8-6AB5E96A7D5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>
            <a:extLst>
              <a:ext uri="{FF2B5EF4-FFF2-40B4-BE49-F238E27FC236}">
                <a16:creationId xmlns:a16="http://schemas.microsoft.com/office/drawing/2014/main" id="{315FADBC-3ACF-4C67-801A-11636496862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B9DFCB5A-ECFB-406C-B79F-6762605D93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9E7EDB-AAA4-4782-886B-B84939C0334C}" type="datetimeFigureOut">
              <a:rPr lang="hu-HU" smtClean="0"/>
              <a:t>2026. 04. 13.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008D539B-F7E2-48CE-BB3C-813CD76529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291251C5-0394-4CC1-AA9F-A40B3E0779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75FA3E-665B-4182-964F-75C4CF3052FA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7940214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84E9C1CF-1D7B-4C49-84AE-55D6ED9E7F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332761B9-C54C-491A-9953-9F1E20C27B4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1CDD50E8-1AE2-41BE-AC6C-702E456750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9E7EDB-AAA4-4782-886B-B84939C0334C}" type="datetimeFigureOut">
              <a:rPr lang="hu-HU" smtClean="0"/>
              <a:t>2026. 04. 13.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46DA384D-C6C7-48C4-A5C8-1385312E79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ED089324-DC12-4A5B-9E97-55AC2B0B85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75FA3E-665B-4182-964F-75C4CF3052FA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512013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41DD7123-A4BB-4297-93D0-8307E25C63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458C264A-5FF0-4E55-B7B1-7B4E6FC43A7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B85B1F64-78C5-4B42-8F38-515F1BF7CC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9E7EDB-AAA4-4782-886B-B84939C0334C}" type="datetimeFigureOut">
              <a:rPr lang="hu-HU" smtClean="0"/>
              <a:t>2026. 04. 13.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F6444947-6565-4A7D-81CC-925D2343E0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ED20AA68-8875-4D88-9515-22871A5D9C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75FA3E-665B-4182-964F-75C4CF3052FA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7805988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94BAFC7E-A39B-49A7-B322-F6F76ACE1F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F93D5CF7-0FC2-4C81-B4DF-EC9DDC7618B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Tartalom helye 3">
            <a:extLst>
              <a:ext uri="{FF2B5EF4-FFF2-40B4-BE49-F238E27FC236}">
                <a16:creationId xmlns:a16="http://schemas.microsoft.com/office/drawing/2014/main" id="{B60489A3-26FF-4C46-8228-D96174BCE42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020541AD-64AF-4679-9B84-81AC7A7B80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9E7EDB-AAA4-4782-886B-B84939C0334C}" type="datetimeFigureOut">
              <a:rPr lang="hu-HU" smtClean="0"/>
              <a:t>2026. 04. 13.</a:t>
            </a:fld>
            <a:endParaRPr lang="hu-HU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6FE358D8-5ECC-4432-BB6B-5D394BB11C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8AD8306F-A132-4AF5-B498-DF1AF78569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75FA3E-665B-4182-964F-75C4CF3052FA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6717274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9075B535-8B34-4A6C-8435-48AC86B149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5DA1F6C1-7A88-425D-9176-BE9D57BF03D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Tartalom helye 3">
            <a:extLst>
              <a:ext uri="{FF2B5EF4-FFF2-40B4-BE49-F238E27FC236}">
                <a16:creationId xmlns:a16="http://schemas.microsoft.com/office/drawing/2014/main" id="{252263BC-FD90-4233-8206-F46E848673C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Szöveg helye 4">
            <a:extLst>
              <a:ext uri="{FF2B5EF4-FFF2-40B4-BE49-F238E27FC236}">
                <a16:creationId xmlns:a16="http://schemas.microsoft.com/office/drawing/2014/main" id="{B404CA32-B243-4065-BB96-E236E1C0AA4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6" name="Tartalom helye 5">
            <a:extLst>
              <a:ext uri="{FF2B5EF4-FFF2-40B4-BE49-F238E27FC236}">
                <a16:creationId xmlns:a16="http://schemas.microsoft.com/office/drawing/2014/main" id="{18324092-F63B-41FC-AA05-D5E560FCE11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7" name="Dátum helye 6">
            <a:extLst>
              <a:ext uri="{FF2B5EF4-FFF2-40B4-BE49-F238E27FC236}">
                <a16:creationId xmlns:a16="http://schemas.microsoft.com/office/drawing/2014/main" id="{CE604B22-71B6-4092-B8F9-086CF60602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9E7EDB-AAA4-4782-886B-B84939C0334C}" type="datetimeFigureOut">
              <a:rPr lang="hu-HU" smtClean="0"/>
              <a:t>2026. 04. 13.</a:t>
            </a:fld>
            <a:endParaRPr lang="hu-HU"/>
          </a:p>
        </p:txBody>
      </p:sp>
      <p:sp>
        <p:nvSpPr>
          <p:cNvPr id="8" name="Élőláb helye 7">
            <a:extLst>
              <a:ext uri="{FF2B5EF4-FFF2-40B4-BE49-F238E27FC236}">
                <a16:creationId xmlns:a16="http://schemas.microsoft.com/office/drawing/2014/main" id="{32A67F7E-655E-4B88-A219-502A14A42A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Dia számának helye 8">
            <a:extLst>
              <a:ext uri="{FF2B5EF4-FFF2-40B4-BE49-F238E27FC236}">
                <a16:creationId xmlns:a16="http://schemas.microsoft.com/office/drawing/2014/main" id="{1B05775A-1A41-4861-8170-25B9A9636A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75FA3E-665B-4182-964F-75C4CF3052FA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8165982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F993DA28-353F-493B-BC02-FA70F8D772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Dátum helye 2">
            <a:extLst>
              <a:ext uri="{FF2B5EF4-FFF2-40B4-BE49-F238E27FC236}">
                <a16:creationId xmlns:a16="http://schemas.microsoft.com/office/drawing/2014/main" id="{B82998FB-B712-49C2-A175-F856E31F93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9E7EDB-AAA4-4782-886B-B84939C0334C}" type="datetimeFigureOut">
              <a:rPr lang="hu-HU" smtClean="0"/>
              <a:t>2026. 04. 13.</a:t>
            </a:fld>
            <a:endParaRPr lang="hu-HU"/>
          </a:p>
        </p:txBody>
      </p:sp>
      <p:sp>
        <p:nvSpPr>
          <p:cNvPr id="4" name="Élőláb helye 3">
            <a:extLst>
              <a:ext uri="{FF2B5EF4-FFF2-40B4-BE49-F238E27FC236}">
                <a16:creationId xmlns:a16="http://schemas.microsoft.com/office/drawing/2014/main" id="{CFC1C855-663B-48BA-BF92-DB493A5FC8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627ACF91-4377-437E-A27E-3937C5D65D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75FA3E-665B-4182-964F-75C4CF3052FA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7532586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>
            <a:extLst>
              <a:ext uri="{FF2B5EF4-FFF2-40B4-BE49-F238E27FC236}">
                <a16:creationId xmlns:a16="http://schemas.microsoft.com/office/drawing/2014/main" id="{27034372-FDEE-48A5-96C0-CFEB46AF7B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9E7EDB-AAA4-4782-886B-B84939C0334C}" type="datetimeFigureOut">
              <a:rPr lang="hu-HU" smtClean="0"/>
              <a:t>2026. 04. 13.</a:t>
            </a:fld>
            <a:endParaRPr lang="hu-HU"/>
          </a:p>
        </p:txBody>
      </p:sp>
      <p:sp>
        <p:nvSpPr>
          <p:cNvPr id="3" name="Élőláb helye 2">
            <a:extLst>
              <a:ext uri="{FF2B5EF4-FFF2-40B4-BE49-F238E27FC236}">
                <a16:creationId xmlns:a16="http://schemas.microsoft.com/office/drawing/2014/main" id="{254AF2A3-AE64-4DB1-B1D0-15B1F7502F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60E1E07E-B78D-47D3-A87E-C2F774C33B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75FA3E-665B-4182-964F-75C4CF3052FA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1606287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0C45F58F-0343-42C5-B911-7270FCF2D1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5D5EBF76-5A0F-45D3-9C03-B99B8E592F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Szöveg helye 3">
            <a:extLst>
              <a:ext uri="{FF2B5EF4-FFF2-40B4-BE49-F238E27FC236}">
                <a16:creationId xmlns:a16="http://schemas.microsoft.com/office/drawing/2014/main" id="{F53751F6-F2A5-4FC5-9873-86D9051F109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DD315A91-90B2-4AB7-8C48-C52793222C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9E7EDB-AAA4-4782-886B-B84939C0334C}" type="datetimeFigureOut">
              <a:rPr lang="hu-HU" smtClean="0"/>
              <a:t>2026. 04. 13.</a:t>
            </a:fld>
            <a:endParaRPr lang="hu-HU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7F0A4F54-8022-4D17-AE20-9C8FBF954A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8B93A283-CD45-4F8A-BA32-5AEC14CB1E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75FA3E-665B-4182-964F-75C4CF3052FA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2026810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5C386C6C-E2A1-4BE5-98AF-51654D946B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Kép helye 2">
            <a:extLst>
              <a:ext uri="{FF2B5EF4-FFF2-40B4-BE49-F238E27FC236}">
                <a16:creationId xmlns:a16="http://schemas.microsoft.com/office/drawing/2014/main" id="{9F613D69-BCA1-4C7E-B8B0-A01750738AA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/>
          </a:p>
        </p:txBody>
      </p:sp>
      <p:sp>
        <p:nvSpPr>
          <p:cNvPr id="4" name="Szöveg helye 3">
            <a:extLst>
              <a:ext uri="{FF2B5EF4-FFF2-40B4-BE49-F238E27FC236}">
                <a16:creationId xmlns:a16="http://schemas.microsoft.com/office/drawing/2014/main" id="{5A3AA2FB-20D0-452E-AAF7-886FDEA8EB6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7DD10FAC-52B1-4260-9337-408AC800A1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9E7EDB-AAA4-4782-886B-B84939C0334C}" type="datetimeFigureOut">
              <a:rPr lang="hu-HU" smtClean="0"/>
              <a:t>2026. 04. 13.</a:t>
            </a:fld>
            <a:endParaRPr lang="hu-HU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A0832D10-BA6E-41D5-A405-045F675759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4D5C2C19-E49B-4C99-8653-89D7B408B6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75FA3E-665B-4182-964F-75C4CF3052FA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1922688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>
            <a:extLst>
              <a:ext uri="{FF2B5EF4-FFF2-40B4-BE49-F238E27FC236}">
                <a16:creationId xmlns:a16="http://schemas.microsoft.com/office/drawing/2014/main" id="{1B89E25C-0485-428C-B5B5-8422F8F2B1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/>
              <a:t>Mintacím szerkesztése</a:t>
            </a:r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D2AEF00E-DFC4-455C-8CA6-2A5B01F605A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D67F2475-DB5E-4229-AEAF-38F2249120E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9E7EDB-AAA4-4782-886B-B84939C0334C}" type="datetimeFigureOut">
              <a:rPr lang="hu-HU" smtClean="0"/>
              <a:t>2026. 04. 13.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547032DC-2693-4582-A590-530ECB1B482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084B63A0-675B-4A48-93EF-00E4B0DC239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75FA3E-665B-4182-964F-75C4CF3052FA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7378589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BBF63465-186A-4966-A50C-B4142298EA6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406399"/>
            <a:ext cx="9304255" cy="3943927"/>
          </a:xfrm>
        </p:spPr>
        <p:txBody>
          <a:bodyPr>
            <a:normAutofit/>
          </a:bodyPr>
          <a:lstStyle/>
          <a:p>
            <a:r>
              <a:rPr lang="hu-HU" altLang="hu-HU" sz="10700" dirty="0">
                <a:solidFill>
                  <a:srgbClr val="002060"/>
                </a:solidFill>
                <a:latin typeface="Book Antiqua" panose="02040602050305030304" pitchFamily="18" charset="0"/>
              </a:rPr>
              <a:t>Tájékoztató</a:t>
            </a:r>
            <a:r>
              <a:rPr lang="hu-HU" altLang="hu-HU" sz="9600" dirty="0">
                <a:solidFill>
                  <a:srgbClr val="002060"/>
                </a:solidFill>
                <a:latin typeface="Book Antiqua" panose="02040602050305030304" pitchFamily="18" charset="0"/>
              </a:rPr>
              <a:t> </a:t>
            </a:r>
            <a:br>
              <a:rPr lang="hu-HU" altLang="hu-HU" sz="7200" dirty="0">
                <a:solidFill>
                  <a:srgbClr val="002060"/>
                </a:solidFill>
                <a:latin typeface="Book Antiqua" panose="02040602050305030304" pitchFamily="18" charset="0"/>
              </a:rPr>
            </a:br>
            <a:r>
              <a:rPr lang="hu-HU" altLang="hu-HU" sz="4800" b="1" dirty="0">
                <a:solidFill>
                  <a:srgbClr val="002060"/>
                </a:solidFill>
                <a:latin typeface="Book Antiqua" panose="02040602050305030304" pitchFamily="18" charset="0"/>
              </a:rPr>
              <a:t>az egyéni tanrend összeállításához </a:t>
            </a:r>
            <a:br>
              <a:rPr lang="hu-HU" altLang="hu-HU" sz="4800" b="1" dirty="0">
                <a:solidFill>
                  <a:srgbClr val="002060"/>
                </a:solidFill>
                <a:latin typeface="Book Antiqua" panose="02040602050305030304" pitchFamily="18" charset="0"/>
              </a:rPr>
            </a:br>
            <a:r>
              <a:rPr lang="hu-HU" altLang="hu-HU" sz="4800" b="1" dirty="0">
                <a:solidFill>
                  <a:srgbClr val="002060"/>
                </a:solidFill>
                <a:latin typeface="Book Antiqua" panose="02040602050305030304" pitchFamily="18" charset="0"/>
              </a:rPr>
              <a:t>a 11. (12.) évfolyamra </a:t>
            </a:r>
            <a:endParaRPr lang="hu-HU" dirty="0"/>
          </a:p>
        </p:txBody>
      </p:sp>
      <p:pic>
        <p:nvPicPr>
          <p:cNvPr id="5" name="Kép 4">
            <a:extLst>
              <a:ext uri="{FF2B5EF4-FFF2-40B4-BE49-F238E27FC236}">
                <a16:creationId xmlns:a16="http://schemas.microsoft.com/office/drawing/2014/main" id="{60F6A32C-208E-47DE-8E4A-D5E44B0453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01559" y="4517957"/>
            <a:ext cx="1404594" cy="22417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30215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BBF63465-186A-4966-A50C-B4142298EA6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162094" y="1643899"/>
            <a:ext cx="1932495" cy="630548"/>
          </a:xfrm>
        </p:spPr>
        <p:txBody>
          <a:bodyPr>
            <a:noAutofit/>
          </a:bodyPr>
          <a:lstStyle/>
          <a:p>
            <a:r>
              <a:rPr lang="hu-HU" sz="1400" b="1" dirty="0"/>
              <a:t>„…helytálljunk, mégis szabadon szaladjunk”</a:t>
            </a:r>
            <a:br>
              <a:rPr lang="hu-HU" sz="1400" dirty="0"/>
            </a:br>
            <a:r>
              <a:rPr lang="hu-HU" sz="1400" dirty="0"/>
              <a:t>(Illyés Gyula)</a:t>
            </a:r>
          </a:p>
        </p:txBody>
      </p:sp>
      <p:pic>
        <p:nvPicPr>
          <p:cNvPr id="5" name="Kép 4">
            <a:extLst>
              <a:ext uri="{FF2B5EF4-FFF2-40B4-BE49-F238E27FC236}">
                <a16:creationId xmlns:a16="http://schemas.microsoft.com/office/drawing/2014/main" id="{60F6A32C-208E-47DE-8E4A-D5E44B0453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22988" y="170895"/>
            <a:ext cx="810706" cy="1293895"/>
          </a:xfrm>
          <a:prstGeom prst="rect">
            <a:avLst/>
          </a:prstGeom>
        </p:spPr>
      </p:pic>
      <p:sp>
        <p:nvSpPr>
          <p:cNvPr id="3" name="Téglalap 2">
            <a:extLst>
              <a:ext uri="{FF2B5EF4-FFF2-40B4-BE49-F238E27FC236}">
                <a16:creationId xmlns:a16="http://schemas.microsoft.com/office/drawing/2014/main" id="{DDB845CA-6A82-4638-BE19-F5D2B0BFDDB0}"/>
              </a:ext>
            </a:extLst>
          </p:cNvPr>
          <p:cNvSpPr/>
          <p:nvPr/>
        </p:nvSpPr>
        <p:spPr>
          <a:xfrm>
            <a:off x="3227110" y="437922"/>
            <a:ext cx="5599522" cy="7571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</a:pPr>
            <a:r>
              <a:rPr lang="hu-HU" sz="1600" b="1" dirty="0">
                <a:latin typeface="+mj-lt"/>
                <a:ea typeface="+mj-ea"/>
                <a:cs typeface="+mj-cs"/>
              </a:rPr>
              <a:t>Tájékoztató </a:t>
            </a:r>
            <a:br>
              <a:rPr lang="hu-HU" sz="1600" b="1" dirty="0">
                <a:latin typeface="+mj-lt"/>
                <a:ea typeface="+mj-ea"/>
                <a:cs typeface="+mj-cs"/>
              </a:rPr>
            </a:br>
            <a:r>
              <a:rPr lang="hu-HU" sz="1600" b="1" dirty="0">
                <a:latin typeface="+mj-lt"/>
                <a:ea typeface="+mj-ea"/>
                <a:cs typeface="+mj-cs"/>
              </a:rPr>
              <a:t>az egyéni tanrend összeállításához </a:t>
            </a:r>
            <a:br>
              <a:rPr lang="hu-HU" sz="1600" b="1" dirty="0">
                <a:latin typeface="+mj-lt"/>
                <a:ea typeface="+mj-ea"/>
                <a:cs typeface="+mj-cs"/>
              </a:rPr>
            </a:br>
            <a:r>
              <a:rPr lang="hu-HU" sz="1600" b="1" dirty="0">
                <a:latin typeface="+mj-lt"/>
                <a:ea typeface="+mj-ea"/>
                <a:cs typeface="+mj-cs"/>
              </a:rPr>
              <a:t>a 11. (12.) évfolyamra </a:t>
            </a:r>
          </a:p>
        </p:txBody>
      </p:sp>
      <p:pic>
        <p:nvPicPr>
          <p:cNvPr id="6" name="Kép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4119" y="1464790"/>
            <a:ext cx="9197975" cy="4851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4589839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BBF63465-186A-4966-A50C-B4142298EA6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162094" y="1643899"/>
            <a:ext cx="1932495" cy="630548"/>
          </a:xfrm>
        </p:spPr>
        <p:txBody>
          <a:bodyPr>
            <a:noAutofit/>
          </a:bodyPr>
          <a:lstStyle/>
          <a:p>
            <a:r>
              <a:rPr lang="hu-HU" sz="1400" b="1" dirty="0"/>
              <a:t>„…helytálljunk, mégis szabadon szaladjunk”</a:t>
            </a:r>
            <a:br>
              <a:rPr lang="hu-HU" sz="1400" dirty="0"/>
            </a:br>
            <a:r>
              <a:rPr lang="hu-HU" sz="1400" dirty="0"/>
              <a:t>(Illyés Gyula)</a:t>
            </a:r>
          </a:p>
        </p:txBody>
      </p:sp>
      <p:pic>
        <p:nvPicPr>
          <p:cNvPr id="5" name="Kép 4">
            <a:extLst>
              <a:ext uri="{FF2B5EF4-FFF2-40B4-BE49-F238E27FC236}">
                <a16:creationId xmlns:a16="http://schemas.microsoft.com/office/drawing/2014/main" id="{60F6A32C-208E-47DE-8E4A-D5E44B0453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22988" y="170895"/>
            <a:ext cx="810706" cy="1293895"/>
          </a:xfrm>
          <a:prstGeom prst="rect">
            <a:avLst/>
          </a:prstGeom>
        </p:spPr>
      </p:pic>
      <p:sp>
        <p:nvSpPr>
          <p:cNvPr id="3" name="Téglalap 2">
            <a:extLst>
              <a:ext uri="{FF2B5EF4-FFF2-40B4-BE49-F238E27FC236}">
                <a16:creationId xmlns:a16="http://schemas.microsoft.com/office/drawing/2014/main" id="{DDB845CA-6A82-4638-BE19-F5D2B0BFDDB0}"/>
              </a:ext>
            </a:extLst>
          </p:cNvPr>
          <p:cNvSpPr/>
          <p:nvPr/>
        </p:nvSpPr>
        <p:spPr>
          <a:xfrm>
            <a:off x="3227110" y="437922"/>
            <a:ext cx="5599522" cy="7571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</a:pPr>
            <a:r>
              <a:rPr lang="hu-HU" sz="1600" b="1" dirty="0">
                <a:latin typeface="+mj-lt"/>
                <a:ea typeface="+mj-ea"/>
                <a:cs typeface="+mj-cs"/>
              </a:rPr>
              <a:t>Tájékoztató </a:t>
            </a:r>
            <a:br>
              <a:rPr lang="hu-HU" sz="1600" b="1" dirty="0">
                <a:latin typeface="+mj-lt"/>
                <a:ea typeface="+mj-ea"/>
                <a:cs typeface="+mj-cs"/>
              </a:rPr>
            </a:br>
            <a:r>
              <a:rPr lang="hu-HU" sz="1600" b="1" dirty="0">
                <a:latin typeface="+mj-lt"/>
                <a:ea typeface="+mj-ea"/>
                <a:cs typeface="+mj-cs"/>
              </a:rPr>
              <a:t>az egyéni tanrend összeállításához </a:t>
            </a:r>
            <a:br>
              <a:rPr lang="hu-HU" sz="1600" b="1" dirty="0">
                <a:latin typeface="+mj-lt"/>
                <a:ea typeface="+mj-ea"/>
                <a:cs typeface="+mj-cs"/>
              </a:rPr>
            </a:br>
            <a:r>
              <a:rPr lang="hu-HU" sz="1600" b="1" dirty="0">
                <a:latin typeface="+mj-lt"/>
                <a:ea typeface="+mj-ea"/>
                <a:cs typeface="+mj-cs"/>
              </a:rPr>
              <a:t>a 11. (12.) évfolyamra </a:t>
            </a:r>
          </a:p>
        </p:txBody>
      </p:sp>
      <p:pic>
        <p:nvPicPr>
          <p:cNvPr id="6" name="Kép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7600" y="413774"/>
            <a:ext cx="9139238" cy="5805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9299060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BBF63465-186A-4966-A50C-B4142298EA6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162094" y="1643899"/>
            <a:ext cx="1932495" cy="630548"/>
          </a:xfrm>
        </p:spPr>
        <p:txBody>
          <a:bodyPr>
            <a:noAutofit/>
          </a:bodyPr>
          <a:lstStyle/>
          <a:p>
            <a:r>
              <a:rPr lang="hu-HU" sz="1400" b="1" dirty="0"/>
              <a:t>„…helytálljunk, mégis szabadon szaladjunk”</a:t>
            </a:r>
            <a:br>
              <a:rPr lang="hu-HU" sz="1400" dirty="0"/>
            </a:br>
            <a:r>
              <a:rPr lang="hu-HU" sz="1400" dirty="0"/>
              <a:t>(Illyés Gyula)</a:t>
            </a:r>
          </a:p>
        </p:txBody>
      </p:sp>
      <p:pic>
        <p:nvPicPr>
          <p:cNvPr id="5" name="Kép 4">
            <a:extLst>
              <a:ext uri="{FF2B5EF4-FFF2-40B4-BE49-F238E27FC236}">
                <a16:creationId xmlns:a16="http://schemas.microsoft.com/office/drawing/2014/main" id="{60F6A32C-208E-47DE-8E4A-D5E44B0453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22988" y="170895"/>
            <a:ext cx="810706" cy="1293895"/>
          </a:xfrm>
          <a:prstGeom prst="rect">
            <a:avLst/>
          </a:prstGeom>
        </p:spPr>
      </p:pic>
      <p:sp>
        <p:nvSpPr>
          <p:cNvPr id="3" name="Téglalap 2">
            <a:extLst>
              <a:ext uri="{FF2B5EF4-FFF2-40B4-BE49-F238E27FC236}">
                <a16:creationId xmlns:a16="http://schemas.microsoft.com/office/drawing/2014/main" id="{DDB845CA-6A82-4638-BE19-F5D2B0BFDDB0}"/>
              </a:ext>
            </a:extLst>
          </p:cNvPr>
          <p:cNvSpPr/>
          <p:nvPr/>
        </p:nvSpPr>
        <p:spPr>
          <a:xfrm>
            <a:off x="3227110" y="437922"/>
            <a:ext cx="5599522" cy="7571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</a:pPr>
            <a:r>
              <a:rPr lang="hu-HU" sz="1600" b="1" dirty="0">
                <a:latin typeface="+mj-lt"/>
                <a:ea typeface="+mj-ea"/>
                <a:cs typeface="+mj-cs"/>
              </a:rPr>
              <a:t>Tájékoztató </a:t>
            </a:r>
            <a:br>
              <a:rPr lang="hu-HU" sz="1600" b="1" dirty="0">
                <a:latin typeface="+mj-lt"/>
                <a:ea typeface="+mj-ea"/>
                <a:cs typeface="+mj-cs"/>
              </a:rPr>
            </a:br>
            <a:r>
              <a:rPr lang="hu-HU" sz="1600" b="1" dirty="0">
                <a:latin typeface="+mj-lt"/>
                <a:ea typeface="+mj-ea"/>
                <a:cs typeface="+mj-cs"/>
              </a:rPr>
              <a:t>az egyéni tanrend összeállításához </a:t>
            </a:r>
            <a:br>
              <a:rPr lang="hu-HU" sz="1600" b="1" dirty="0">
                <a:latin typeface="+mj-lt"/>
                <a:ea typeface="+mj-ea"/>
                <a:cs typeface="+mj-cs"/>
              </a:rPr>
            </a:br>
            <a:r>
              <a:rPr lang="hu-HU" sz="1600" b="1" dirty="0">
                <a:latin typeface="+mj-lt"/>
                <a:ea typeface="+mj-ea"/>
                <a:cs typeface="+mj-cs"/>
              </a:rPr>
              <a:t>a 11. (12.) évfolyamra </a:t>
            </a:r>
          </a:p>
        </p:txBody>
      </p:sp>
      <p:pic>
        <p:nvPicPr>
          <p:cNvPr id="6" name="Kép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0556" y="311421"/>
            <a:ext cx="8294254" cy="6200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5629656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BBF63465-186A-4966-A50C-B4142298EA6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162094" y="1643899"/>
            <a:ext cx="1932495" cy="630548"/>
          </a:xfrm>
        </p:spPr>
        <p:txBody>
          <a:bodyPr>
            <a:noAutofit/>
          </a:bodyPr>
          <a:lstStyle/>
          <a:p>
            <a:r>
              <a:rPr lang="hu-HU" sz="1400" b="1" dirty="0"/>
              <a:t>„…helytálljunk, mégis szabadon szaladjunk”</a:t>
            </a:r>
            <a:br>
              <a:rPr lang="hu-HU" sz="1400" dirty="0"/>
            </a:br>
            <a:r>
              <a:rPr lang="hu-HU" sz="1400" dirty="0"/>
              <a:t>(Illyés Gyula)</a:t>
            </a:r>
          </a:p>
        </p:txBody>
      </p:sp>
      <p:pic>
        <p:nvPicPr>
          <p:cNvPr id="5" name="Kép 4">
            <a:extLst>
              <a:ext uri="{FF2B5EF4-FFF2-40B4-BE49-F238E27FC236}">
                <a16:creationId xmlns:a16="http://schemas.microsoft.com/office/drawing/2014/main" id="{60F6A32C-208E-47DE-8E4A-D5E44B0453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22988" y="170895"/>
            <a:ext cx="810706" cy="1293895"/>
          </a:xfrm>
          <a:prstGeom prst="rect">
            <a:avLst/>
          </a:prstGeom>
        </p:spPr>
      </p:pic>
      <p:sp>
        <p:nvSpPr>
          <p:cNvPr id="3" name="Téglalap 2">
            <a:extLst>
              <a:ext uri="{FF2B5EF4-FFF2-40B4-BE49-F238E27FC236}">
                <a16:creationId xmlns:a16="http://schemas.microsoft.com/office/drawing/2014/main" id="{DDB845CA-6A82-4638-BE19-F5D2B0BFDDB0}"/>
              </a:ext>
            </a:extLst>
          </p:cNvPr>
          <p:cNvSpPr/>
          <p:nvPr/>
        </p:nvSpPr>
        <p:spPr>
          <a:xfrm>
            <a:off x="3227110" y="437922"/>
            <a:ext cx="5599522" cy="7571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</a:pPr>
            <a:r>
              <a:rPr lang="hu-HU" sz="1600" b="1" dirty="0">
                <a:latin typeface="+mj-lt"/>
                <a:ea typeface="+mj-ea"/>
                <a:cs typeface="+mj-cs"/>
              </a:rPr>
              <a:t>Tájékoztató </a:t>
            </a:r>
            <a:br>
              <a:rPr lang="hu-HU" sz="1600" b="1" dirty="0">
                <a:latin typeface="+mj-lt"/>
                <a:ea typeface="+mj-ea"/>
                <a:cs typeface="+mj-cs"/>
              </a:rPr>
            </a:br>
            <a:r>
              <a:rPr lang="hu-HU" sz="1600" b="1" dirty="0">
                <a:latin typeface="+mj-lt"/>
                <a:ea typeface="+mj-ea"/>
                <a:cs typeface="+mj-cs"/>
              </a:rPr>
              <a:t>az egyéni tanrend összeállításához </a:t>
            </a:r>
            <a:br>
              <a:rPr lang="hu-HU" sz="1600" b="1" dirty="0">
                <a:latin typeface="+mj-lt"/>
                <a:ea typeface="+mj-ea"/>
                <a:cs typeface="+mj-cs"/>
              </a:rPr>
            </a:br>
            <a:r>
              <a:rPr lang="hu-HU" sz="1600" b="1" dirty="0">
                <a:latin typeface="+mj-lt"/>
                <a:ea typeface="+mj-ea"/>
                <a:cs typeface="+mj-cs"/>
              </a:rPr>
              <a:t>a 11. (12.) évfolyamra </a:t>
            </a:r>
          </a:p>
        </p:txBody>
      </p:sp>
      <p:pic>
        <p:nvPicPr>
          <p:cNvPr id="6" name="Kép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013"/>
          <a:stretch>
            <a:fillRect/>
          </a:stretch>
        </p:blipFill>
        <p:spPr bwMode="auto">
          <a:xfrm>
            <a:off x="1350236" y="341746"/>
            <a:ext cx="8190927" cy="62345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9608224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BBF63465-186A-4966-A50C-B4142298EA6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162094" y="1643899"/>
            <a:ext cx="1932495" cy="630548"/>
          </a:xfrm>
        </p:spPr>
        <p:txBody>
          <a:bodyPr>
            <a:noAutofit/>
          </a:bodyPr>
          <a:lstStyle/>
          <a:p>
            <a:r>
              <a:rPr lang="hu-HU" sz="1400" b="1" dirty="0"/>
              <a:t>„…helytálljunk, mégis szabadon szaladjunk”</a:t>
            </a:r>
            <a:br>
              <a:rPr lang="hu-HU" sz="1400" dirty="0"/>
            </a:br>
            <a:r>
              <a:rPr lang="hu-HU" sz="1400" dirty="0"/>
              <a:t>(Illyés Gyula)</a:t>
            </a:r>
          </a:p>
        </p:txBody>
      </p:sp>
      <p:pic>
        <p:nvPicPr>
          <p:cNvPr id="5" name="Kép 4">
            <a:extLst>
              <a:ext uri="{FF2B5EF4-FFF2-40B4-BE49-F238E27FC236}">
                <a16:creationId xmlns:a16="http://schemas.microsoft.com/office/drawing/2014/main" id="{60F6A32C-208E-47DE-8E4A-D5E44B0453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22988" y="170895"/>
            <a:ext cx="810706" cy="1293895"/>
          </a:xfrm>
          <a:prstGeom prst="rect">
            <a:avLst/>
          </a:prstGeom>
        </p:spPr>
      </p:pic>
      <p:sp>
        <p:nvSpPr>
          <p:cNvPr id="3" name="Téglalap 2">
            <a:extLst>
              <a:ext uri="{FF2B5EF4-FFF2-40B4-BE49-F238E27FC236}">
                <a16:creationId xmlns:a16="http://schemas.microsoft.com/office/drawing/2014/main" id="{DDB845CA-6A82-4638-BE19-F5D2B0BFDDB0}"/>
              </a:ext>
            </a:extLst>
          </p:cNvPr>
          <p:cNvSpPr/>
          <p:nvPr/>
        </p:nvSpPr>
        <p:spPr>
          <a:xfrm>
            <a:off x="3227110" y="437922"/>
            <a:ext cx="5599522" cy="7571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</a:pPr>
            <a:r>
              <a:rPr lang="hu-HU" sz="1600" b="1" dirty="0">
                <a:latin typeface="+mj-lt"/>
                <a:ea typeface="+mj-ea"/>
                <a:cs typeface="+mj-cs"/>
              </a:rPr>
              <a:t>Tájékoztató </a:t>
            </a:r>
            <a:br>
              <a:rPr lang="hu-HU" sz="1600" b="1" dirty="0">
                <a:latin typeface="+mj-lt"/>
                <a:ea typeface="+mj-ea"/>
                <a:cs typeface="+mj-cs"/>
              </a:rPr>
            </a:br>
            <a:r>
              <a:rPr lang="hu-HU" sz="1600" b="1" dirty="0">
                <a:latin typeface="+mj-lt"/>
                <a:ea typeface="+mj-ea"/>
                <a:cs typeface="+mj-cs"/>
              </a:rPr>
              <a:t>az egyéni tanrend összeállításához </a:t>
            </a:r>
            <a:br>
              <a:rPr lang="hu-HU" sz="1600" b="1" dirty="0">
                <a:latin typeface="+mj-lt"/>
                <a:ea typeface="+mj-ea"/>
                <a:cs typeface="+mj-cs"/>
              </a:rPr>
            </a:br>
            <a:r>
              <a:rPr lang="hu-HU" sz="1600" b="1" dirty="0">
                <a:latin typeface="+mj-lt"/>
                <a:ea typeface="+mj-ea"/>
                <a:cs typeface="+mj-cs"/>
              </a:rPr>
              <a:t>a 11. (12.) évfolyamra </a:t>
            </a:r>
          </a:p>
        </p:txBody>
      </p:sp>
      <p:sp>
        <p:nvSpPr>
          <p:cNvPr id="4" name="Téglalap 3"/>
          <p:cNvSpPr/>
          <p:nvPr/>
        </p:nvSpPr>
        <p:spPr>
          <a:xfrm>
            <a:off x="1419944" y="1643899"/>
            <a:ext cx="191853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u-HU" altLang="hu-HU" sz="2400" b="1" dirty="0"/>
              <a:t>Ki vehető fel?</a:t>
            </a:r>
            <a:endParaRPr lang="hu-HU" sz="2400" b="1" dirty="0"/>
          </a:p>
        </p:txBody>
      </p:sp>
      <p:sp>
        <p:nvSpPr>
          <p:cNvPr id="6" name="Téglalap 5"/>
          <p:cNvSpPr/>
          <p:nvPr/>
        </p:nvSpPr>
        <p:spPr>
          <a:xfrm>
            <a:off x="2161309" y="2136339"/>
            <a:ext cx="7712364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ct val="0"/>
              </a:spcBef>
              <a:buClrTx/>
              <a:buSzTx/>
              <a:buFontTx/>
              <a:buNone/>
            </a:pPr>
            <a:r>
              <a:rPr lang="hu-HU" altLang="hu-HU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felsőoktatási intézmények határozhatják meg az egyes szakjaikon érvényes minimumponthatárt, amely alatt nem lehet felvenni a jelentkezőket. </a:t>
            </a:r>
          </a:p>
          <a:p>
            <a:pPr algn="just">
              <a:spcBef>
                <a:spcPct val="0"/>
              </a:spcBef>
              <a:buClrTx/>
              <a:buSzTx/>
              <a:buFontTx/>
              <a:buNone/>
            </a:pPr>
            <a:r>
              <a:rPr lang="hu-HU" altLang="hu-HU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dönthetnek úgy is, hogy bejutási küszöb nélkül hirdetik meg egyes szakjaikat.</a:t>
            </a:r>
          </a:p>
          <a:p>
            <a:pPr algn="just">
              <a:spcBef>
                <a:spcPct val="0"/>
              </a:spcBef>
              <a:buClrTx/>
              <a:buSzTx/>
              <a:buFontTx/>
              <a:buNone/>
            </a:pPr>
            <a:endParaRPr lang="hu-HU" altLang="hu-HU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spcBef>
                <a:spcPct val="0"/>
              </a:spcBef>
              <a:buClrTx/>
              <a:buSzTx/>
              <a:buFontTx/>
              <a:buNone/>
            </a:pPr>
            <a:endParaRPr lang="hu-HU" altLang="hu-HU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spcBef>
                <a:spcPct val="0"/>
              </a:spcBef>
              <a:buClrTx/>
              <a:buSzTx/>
              <a:buFontTx/>
              <a:buNone/>
            </a:pPr>
            <a:r>
              <a:rPr lang="hu-HU" altLang="hu-HU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Pl., mint eddig:  min. 280 pontot kellett elérni</a:t>
            </a:r>
          </a:p>
          <a:p>
            <a:pPr algn="just">
              <a:spcBef>
                <a:spcPct val="0"/>
              </a:spcBef>
              <a:buClrTx/>
              <a:buSzTx/>
              <a:buFontTx/>
              <a:buNone/>
            </a:pPr>
            <a:r>
              <a:rPr lang="hu-HU" altLang="hu-HU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Pl. mondhatják, hogy minimum 250 pontot kell elérni. </a:t>
            </a:r>
          </a:p>
        </p:txBody>
      </p:sp>
    </p:spTree>
    <p:extLst>
      <p:ext uri="{BB962C8B-B14F-4D97-AF65-F5344CB8AC3E}">
        <p14:creationId xmlns:p14="http://schemas.microsoft.com/office/powerpoint/2010/main" val="355349896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BBF63465-186A-4966-A50C-B4142298EA6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162094" y="1643899"/>
            <a:ext cx="1932495" cy="630548"/>
          </a:xfrm>
        </p:spPr>
        <p:txBody>
          <a:bodyPr>
            <a:noAutofit/>
          </a:bodyPr>
          <a:lstStyle/>
          <a:p>
            <a:r>
              <a:rPr lang="hu-HU" sz="1400" b="1" dirty="0"/>
              <a:t>„…helytálljunk, mégis szabadon szaladjunk”</a:t>
            </a:r>
            <a:br>
              <a:rPr lang="hu-HU" sz="1400" dirty="0"/>
            </a:br>
            <a:r>
              <a:rPr lang="hu-HU" sz="1400" dirty="0"/>
              <a:t>(Illyés Gyula)</a:t>
            </a:r>
          </a:p>
        </p:txBody>
      </p:sp>
      <p:pic>
        <p:nvPicPr>
          <p:cNvPr id="5" name="Kép 4">
            <a:extLst>
              <a:ext uri="{FF2B5EF4-FFF2-40B4-BE49-F238E27FC236}">
                <a16:creationId xmlns:a16="http://schemas.microsoft.com/office/drawing/2014/main" id="{60F6A32C-208E-47DE-8E4A-D5E44B0453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22988" y="170895"/>
            <a:ext cx="810706" cy="1293895"/>
          </a:xfrm>
          <a:prstGeom prst="rect">
            <a:avLst/>
          </a:prstGeom>
        </p:spPr>
      </p:pic>
      <p:sp>
        <p:nvSpPr>
          <p:cNvPr id="3" name="Téglalap 2">
            <a:extLst>
              <a:ext uri="{FF2B5EF4-FFF2-40B4-BE49-F238E27FC236}">
                <a16:creationId xmlns:a16="http://schemas.microsoft.com/office/drawing/2014/main" id="{DDB845CA-6A82-4638-BE19-F5D2B0BFDDB0}"/>
              </a:ext>
            </a:extLst>
          </p:cNvPr>
          <p:cNvSpPr/>
          <p:nvPr/>
        </p:nvSpPr>
        <p:spPr>
          <a:xfrm>
            <a:off x="3227110" y="437922"/>
            <a:ext cx="5599522" cy="7571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</a:pPr>
            <a:r>
              <a:rPr lang="hu-HU" sz="1600" b="1" dirty="0">
                <a:latin typeface="+mj-lt"/>
                <a:ea typeface="+mj-ea"/>
                <a:cs typeface="+mj-cs"/>
              </a:rPr>
              <a:t>Tájékoztató </a:t>
            </a:r>
            <a:br>
              <a:rPr lang="hu-HU" sz="1600" b="1" dirty="0">
                <a:latin typeface="+mj-lt"/>
                <a:ea typeface="+mj-ea"/>
                <a:cs typeface="+mj-cs"/>
              </a:rPr>
            </a:br>
            <a:r>
              <a:rPr lang="hu-HU" sz="1600" b="1" dirty="0">
                <a:latin typeface="+mj-lt"/>
                <a:ea typeface="+mj-ea"/>
                <a:cs typeface="+mj-cs"/>
              </a:rPr>
              <a:t>az egyéni tanrend összeállításához </a:t>
            </a:r>
            <a:br>
              <a:rPr lang="hu-HU" sz="1600" b="1" dirty="0">
                <a:latin typeface="+mj-lt"/>
                <a:ea typeface="+mj-ea"/>
                <a:cs typeface="+mj-cs"/>
              </a:rPr>
            </a:br>
            <a:r>
              <a:rPr lang="hu-HU" sz="1600" b="1" dirty="0">
                <a:latin typeface="+mj-lt"/>
                <a:ea typeface="+mj-ea"/>
                <a:cs typeface="+mj-cs"/>
              </a:rPr>
              <a:t>a 11. (12.) évfolyamra </a:t>
            </a:r>
          </a:p>
        </p:txBody>
      </p:sp>
      <p:sp>
        <p:nvSpPr>
          <p:cNvPr id="6" name="Téglalap 5"/>
          <p:cNvSpPr/>
          <p:nvPr/>
        </p:nvSpPr>
        <p:spPr>
          <a:xfrm>
            <a:off x="1431637" y="1195052"/>
            <a:ext cx="848821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32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rebuchet MS" panose="020B0603020202020204"/>
                <a:ea typeface="+mj-ea"/>
                <a:cs typeface="+mj-cs"/>
              </a:rPr>
              <a:t>Javaslat az egyéni tanrend összeállításához – a sikeres továbbtanulásért</a:t>
            </a:r>
            <a:endParaRPr kumimoji="0" lang="hu-HU" sz="14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7" name="Téglalap 6"/>
          <p:cNvSpPr/>
          <p:nvPr/>
        </p:nvSpPr>
        <p:spPr>
          <a:xfrm>
            <a:off x="1431637" y="2552153"/>
            <a:ext cx="7398327" cy="38010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 defTabSz="457200">
              <a:spcBef>
                <a:spcPts val="1000"/>
              </a:spcBef>
              <a:buClr>
                <a:srgbClr val="5FCBEF"/>
              </a:buClr>
              <a:buSzPct val="80000"/>
              <a:buFont typeface="Wingdings 3" charset="2"/>
              <a:buChar char=""/>
              <a:defRPr/>
            </a:pPr>
            <a:r>
              <a:rPr lang="hu-HU" sz="2400" b="1" dirty="0">
                <a:latin typeface="Trebuchet MS" panose="020B0603020202020204"/>
              </a:rPr>
              <a:t>A felsőoktatásban elvárt tantárgyak közül 2 választott tárgy (közte egy idegen nyelv (emelt szintű érettségi legalább 60%-</a:t>
            </a:r>
            <a:r>
              <a:rPr lang="hu-HU" sz="2400" b="1" dirty="0" err="1">
                <a:latin typeface="Trebuchet MS" panose="020B0603020202020204"/>
              </a:rPr>
              <a:t>os</a:t>
            </a:r>
            <a:r>
              <a:rPr lang="hu-HU" sz="2400" b="1" dirty="0">
                <a:latin typeface="Trebuchet MS" panose="020B0603020202020204"/>
              </a:rPr>
              <a:t> teljesítése esetén középfokú nyelvvizsgával egyenértékű)</a:t>
            </a:r>
          </a:p>
          <a:p>
            <a:pPr marL="342900" lvl="0" indent="-342900" algn="just" defTabSz="457200">
              <a:spcBef>
                <a:spcPts val="1000"/>
              </a:spcBef>
              <a:buClr>
                <a:srgbClr val="5FCBEF"/>
              </a:buClr>
              <a:buSzPct val="80000"/>
              <a:buFont typeface="Wingdings 3" charset="2"/>
              <a:buChar char=""/>
              <a:defRPr/>
            </a:pPr>
            <a:r>
              <a:rPr lang="hu-HU" sz="2400" b="1" dirty="0">
                <a:latin typeface="Trebuchet MS" panose="020B0603020202020204"/>
              </a:rPr>
              <a:t>egy természettudományos tantárgy (ha már van a felsőoktatási tárgyak közül egy, akkor egy további tárgy)</a:t>
            </a:r>
          </a:p>
          <a:p>
            <a:pPr marL="342900" lvl="0" indent="-342900" algn="just" defTabSz="457200">
              <a:spcBef>
                <a:spcPts val="1000"/>
              </a:spcBef>
              <a:buClr>
                <a:srgbClr val="5FCBEF"/>
              </a:buClr>
              <a:buSzPct val="80000"/>
              <a:buFont typeface="Wingdings 3" charset="2"/>
              <a:buChar char=""/>
              <a:defRPr/>
            </a:pPr>
            <a:endParaRPr lang="hu-HU" sz="2400" b="1" dirty="0">
              <a:latin typeface="Trebuchet MS" panose="020B0603020202020204"/>
            </a:endParaRPr>
          </a:p>
          <a:p>
            <a:pPr marL="342900" lvl="0" indent="-342900" algn="just" defTabSz="457200">
              <a:spcBef>
                <a:spcPts val="1000"/>
              </a:spcBef>
              <a:buClr>
                <a:srgbClr val="5FCBEF"/>
              </a:buClr>
              <a:buSzPct val="80000"/>
              <a:buFont typeface="Wingdings 3" charset="2"/>
              <a:buChar char=""/>
              <a:defRPr/>
            </a:pPr>
            <a:r>
              <a:rPr lang="hu-HU" sz="2400" b="1" dirty="0">
                <a:latin typeface="Trebuchet MS" panose="020B0603020202020204"/>
              </a:rPr>
              <a:t>Összesen </a:t>
            </a:r>
            <a:r>
              <a:rPr lang="hu-HU" sz="2400" b="1" dirty="0" err="1">
                <a:latin typeface="Trebuchet MS" panose="020B0603020202020204"/>
              </a:rPr>
              <a:t>max</a:t>
            </a:r>
            <a:r>
              <a:rPr lang="hu-HU" sz="2400" b="1" dirty="0">
                <a:latin typeface="Trebuchet MS" panose="020B0603020202020204"/>
              </a:rPr>
              <a:t>. 36 óra/hét </a:t>
            </a:r>
          </a:p>
        </p:txBody>
      </p:sp>
    </p:spTree>
    <p:extLst>
      <p:ext uri="{BB962C8B-B14F-4D97-AF65-F5344CB8AC3E}">
        <p14:creationId xmlns:p14="http://schemas.microsoft.com/office/powerpoint/2010/main" val="301366093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BBF63465-186A-4966-A50C-B4142298EA6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162094" y="1643899"/>
            <a:ext cx="1932495" cy="630548"/>
          </a:xfrm>
        </p:spPr>
        <p:txBody>
          <a:bodyPr>
            <a:noAutofit/>
          </a:bodyPr>
          <a:lstStyle/>
          <a:p>
            <a:r>
              <a:rPr lang="hu-HU" sz="1400" b="1" dirty="0"/>
              <a:t>„…helytálljunk, mégis szabadon szaladjunk”</a:t>
            </a:r>
            <a:br>
              <a:rPr lang="hu-HU" sz="1400" dirty="0"/>
            </a:br>
            <a:r>
              <a:rPr lang="hu-HU" sz="1400" dirty="0"/>
              <a:t>(Illyés Gyula)</a:t>
            </a:r>
          </a:p>
        </p:txBody>
      </p:sp>
      <p:pic>
        <p:nvPicPr>
          <p:cNvPr id="5" name="Kép 4">
            <a:extLst>
              <a:ext uri="{FF2B5EF4-FFF2-40B4-BE49-F238E27FC236}">
                <a16:creationId xmlns:a16="http://schemas.microsoft.com/office/drawing/2014/main" id="{60F6A32C-208E-47DE-8E4A-D5E44B0453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22988" y="170895"/>
            <a:ext cx="810706" cy="1293895"/>
          </a:xfrm>
          <a:prstGeom prst="rect">
            <a:avLst/>
          </a:prstGeom>
        </p:spPr>
      </p:pic>
      <p:sp>
        <p:nvSpPr>
          <p:cNvPr id="3" name="Téglalap 2">
            <a:extLst>
              <a:ext uri="{FF2B5EF4-FFF2-40B4-BE49-F238E27FC236}">
                <a16:creationId xmlns:a16="http://schemas.microsoft.com/office/drawing/2014/main" id="{DDB845CA-6A82-4638-BE19-F5D2B0BFDDB0}"/>
              </a:ext>
            </a:extLst>
          </p:cNvPr>
          <p:cNvSpPr/>
          <p:nvPr/>
        </p:nvSpPr>
        <p:spPr>
          <a:xfrm>
            <a:off x="3227110" y="437922"/>
            <a:ext cx="5599522" cy="7571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</a:pPr>
            <a:r>
              <a:rPr lang="hu-HU" sz="1600" b="1" dirty="0">
                <a:latin typeface="+mj-lt"/>
                <a:ea typeface="+mj-ea"/>
                <a:cs typeface="+mj-cs"/>
              </a:rPr>
              <a:t>Tájékoztató </a:t>
            </a:r>
            <a:br>
              <a:rPr lang="hu-HU" sz="1600" b="1" dirty="0">
                <a:latin typeface="+mj-lt"/>
                <a:ea typeface="+mj-ea"/>
                <a:cs typeface="+mj-cs"/>
              </a:rPr>
            </a:br>
            <a:r>
              <a:rPr lang="hu-HU" sz="1600" b="1" dirty="0">
                <a:latin typeface="+mj-lt"/>
                <a:ea typeface="+mj-ea"/>
                <a:cs typeface="+mj-cs"/>
              </a:rPr>
              <a:t>az egyéni tanrend összeállításához </a:t>
            </a:r>
            <a:br>
              <a:rPr lang="hu-HU" sz="1600" b="1" dirty="0">
                <a:latin typeface="+mj-lt"/>
                <a:ea typeface="+mj-ea"/>
                <a:cs typeface="+mj-cs"/>
              </a:rPr>
            </a:br>
            <a:r>
              <a:rPr lang="hu-HU" sz="1600" b="1" dirty="0">
                <a:latin typeface="+mj-lt"/>
                <a:ea typeface="+mj-ea"/>
                <a:cs typeface="+mj-cs"/>
              </a:rPr>
              <a:t>a 11. (12.) évfolyamra </a:t>
            </a:r>
          </a:p>
        </p:txBody>
      </p:sp>
      <p:sp>
        <p:nvSpPr>
          <p:cNvPr id="4" name="Téglalap 3"/>
          <p:cNvSpPr/>
          <p:nvPr/>
        </p:nvSpPr>
        <p:spPr>
          <a:xfrm>
            <a:off x="2978871" y="2185269"/>
            <a:ext cx="6096000" cy="3688189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lvl="0" indent="-342900" defTabSz="457200">
              <a:spcBef>
                <a:spcPts val="1000"/>
              </a:spcBef>
              <a:buClr>
                <a:srgbClr val="5FCBEF"/>
              </a:buClr>
              <a:buSzPct val="80000"/>
              <a:buFont typeface="Wingdings 3" charset="2"/>
              <a:buChar char=""/>
              <a:defRPr/>
            </a:pPr>
            <a:r>
              <a:rPr lang="hu-HU" sz="2400" b="1" dirty="0">
                <a:solidFill>
                  <a:prstClr val="black">
                    <a:lumMod val="75000"/>
                    <a:lumOff val="25000"/>
                  </a:prstClr>
                </a:solidFill>
                <a:latin typeface="Trebuchet MS" panose="020B0603020202020204"/>
              </a:rPr>
              <a:t>Informatika, műszaki jellegű  továbbtanuláshoz:</a:t>
            </a:r>
          </a:p>
          <a:p>
            <a:pPr marL="342900" lvl="0" indent="-342900" defTabSz="457200">
              <a:spcBef>
                <a:spcPts val="1000"/>
              </a:spcBef>
              <a:buClr>
                <a:srgbClr val="5FCBEF"/>
              </a:buClr>
              <a:buSzPct val="80000"/>
              <a:buFont typeface="Wingdings 3" charset="2"/>
              <a:buChar char=""/>
              <a:defRPr/>
            </a:pPr>
            <a:endParaRPr lang="hu-HU" sz="2400" b="1" dirty="0">
              <a:solidFill>
                <a:prstClr val="black">
                  <a:lumMod val="75000"/>
                  <a:lumOff val="25000"/>
                </a:prstClr>
              </a:solidFill>
              <a:latin typeface="Trebuchet MS" panose="020B0603020202020204"/>
            </a:endParaRPr>
          </a:p>
          <a:p>
            <a:pPr lvl="0" defTabSz="457200">
              <a:spcBef>
                <a:spcPts val="1000"/>
              </a:spcBef>
              <a:buClr>
                <a:srgbClr val="5FCBEF"/>
              </a:buClr>
              <a:buSzPct val="80000"/>
              <a:defRPr/>
            </a:pPr>
            <a:r>
              <a:rPr lang="hu-HU" sz="2400" b="1" dirty="0">
                <a:solidFill>
                  <a:prstClr val="black">
                    <a:lumMod val="75000"/>
                    <a:lumOff val="25000"/>
                  </a:prstClr>
                </a:solidFill>
                <a:latin typeface="Trebuchet MS" panose="020B0603020202020204"/>
              </a:rPr>
              <a:t> + 2 óra matematika</a:t>
            </a:r>
          </a:p>
          <a:p>
            <a:pPr lvl="0" defTabSz="457200">
              <a:spcBef>
                <a:spcPts val="1000"/>
              </a:spcBef>
              <a:buClr>
                <a:srgbClr val="5FCBEF"/>
              </a:buClr>
              <a:buSzPct val="80000"/>
              <a:defRPr/>
            </a:pPr>
            <a:r>
              <a:rPr lang="hu-HU" sz="2400" b="1" dirty="0">
                <a:solidFill>
                  <a:prstClr val="black">
                    <a:lumMod val="75000"/>
                    <a:lumOff val="25000"/>
                  </a:prstClr>
                </a:solidFill>
                <a:latin typeface="Trebuchet MS" panose="020B0603020202020204"/>
              </a:rPr>
              <a:t> + 3 óra fizika vagy + 2 óra idegen nyelv</a:t>
            </a:r>
          </a:p>
          <a:p>
            <a:pPr lvl="0" defTabSz="457200">
              <a:spcBef>
                <a:spcPts val="1000"/>
              </a:spcBef>
              <a:buClr>
                <a:srgbClr val="5FCBEF"/>
              </a:buClr>
              <a:buSzPct val="80000"/>
              <a:defRPr/>
            </a:pPr>
            <a:r>
              <a:rPr lang="hu-HU" sz="2400" b="1" dirty="0">
                <a:solidFill>
                  <a:prstClr val="black">
                    <a:lumMod val="75000"/>
                    <a:lumOff val="25000"/>
                  </a:prstClr>
                </a:solidFill>
                <a:latin typeface="Trebuchet MS" panose="020B0603020202020204"/>
              </a:rPr>
              <a:t> + 2 óra digitális kultúra</a:t>
            </a:r>
          </a:p>
          <a:p>
            <a:pPr lvl="0" defTabSz="457200">
              <a:spcBef>
                <a:spcPts val="1000"/>
              </a:spcBef>
              <a:buClr>
                <a:srgbClr val="5FCBEF"/>
              </a:buClr>
              <a:buSzPct val="80000"/>
              <a:defRPr/>
            </a:pPr>
            <a:r>
              <a:rPr lang="hu-HU" sz="2400" b="1" dirty="0">
                <a:solidFill>
                  <a:prstClr val="black">
                    <a:lumMod val="75000"/>
                    <a:lumOff val="25000"/>
                  </a:prstClr>
                </a:solidFill>
                <a:latin typeface="Trebuchet MS" panose="020B0603020202020204"/>
              </a:rPr>
              <a:t>Összesen: 26 alapóraszám + 6 vagy 7  óra egyéni választás</a:t>
            </a:r>
          </a:p>
        </p:txBody>
      </p:sp>
      <p:sp>
        <p:nvSpPr>
          <p:cNvPr id="7" name="Téglalap 6"/>
          <p:cNvSpPr/>
          <p:nvPr/>
        </p:nvSpPr>
        <p:spPr>
          <a:xfrm>
            <a:off x="1151644" y="1141624"/>
            <a:ext cx="160011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altLang="hu-HU" sz="36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ea typeface="+mj-ea"/>
                <a:cs typeface="+mj-cs"/>
              </a:rPr>
              <a:t>Példák:</a:t>
            </a:r>
            <a:endParaRPr kumimoji="0" lang="hu-HU" sz="1800" b="1" i="0" u="none" strike="noStrike" kern="0" cap="none" spc="0" normalizeH="0" baseline="0" noProof="0" dirty="0">
              <a:ln>
                <a:noFill/>
              </a:ln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136051296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BBF63465-186A-4966-A50C-B4142298EA6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162094" y="1643899"/>
            <a:ext cx="1932495" cy="630548"/>
          </a:xfrm>
        </p:spPr>
        <p:txBody>
          <a:bodyPr>
            <a:noAutofit/>
          </a:bodyPr>
          <a:lstStyle/>
          <a:p>
            <a:r>
              <a:rPr lang="hu-HU" sz="1400" b="1" dirty="0"/>
              <a:t>„…helytálljunk, mégis szabadon szaladjunk”</a:t>
            </a:r>
            <a:br>
              <a:rPr lang="hu-HU" sz="1400" dirty="0"/>
            </a:br>
            <a:r>
              <a:rPr lang="hu-HU" sz="1400" dirty="0"/>
              <a:t>(Illyés Gyula)</a:t>
            </a:r>
          </a:p>
        </p:txBody>
      </p:sp>
      <p:pic>
        <p:nvPicPr>
          <p:cNvPr id="5" name="Kép 4">
            <a:extLst>
              <a:ext uri="{FF2B5EF4-FFF2-40B4-BE49-F238E27FC236}">
                <a16:creationId xmlns:a16="http://schemas.microsoft.com/office/drawing/2014/main" id="{60F6A32C-208E-47DE-8E4A-D5E44B0453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22988" y="170895"/>
            <a:ext cx="810706" cy="1293895"/>
          </a:xfrm>
          <a:prstGeom prst="rect">
            <a:avLst/>
          </a:prstGeom>
        </p:spPr>
      </p:pic>
      <p:sp>
        <p:nvSpPr>
          <p:cNvPr id="3" name="Téglalap 2">
            <a:extLst>
              <a:ext uri="{FF2B5EF4-FFF2-40B4-BE49-F238E27FC236}">
                <a16:creationId xmlns:a16="http://schemas.microsoft.com/office/drawing/2014/main" id="{DDB845CA-6A82-4638-BE19-F5D2B0BFDDB0}"/>
              </a:ext>
            </a:extLst>
          </p:cNvPr>
          <p:cNvSpPr/>
          <p:nvPr/>
        </p:nvSpPr>
        <p:spPr>
          <a:xfrm>
            <a:off x="3227110" y="437922"/>
            <a:ext cx="5599522" cy="7571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</a:pPr>
            <a:r>
              <a:rPr lang="hu-HU" sz="1600" b="1" dirty="0">
                <a:latin typeface="+mj-lt"/>
                <a:ea typeface="+mj-ea"/>
                <a:cs typeface="+mj-cs"/>
              </a:rPr>
              <a:t>Tájékoztató </a:t>
            </a:r>
            <a:br>
              <a:rPr lang="hu-HU" sz="1600" b="1" dirty="0">
                <a:latin typeface="+mj-lt"/>
                <a:ea typeface="+mj-ea"/>
                <a:cs typeface="+mj-cs"/>
              </a:rPr>
            </a:br>
            <a:r>
              <a:rPr lang="hu-HU" sz="1600" b="1" dirty="0">
                <a:latin typeface="+mj-lt"/>
                <a:ea typeface="+mj-ea"/>
                <a:cs typeface="+mj-cs"/>
              </a:rPr>
              <a:t>az egyéni tanrend összeállításához </a:t>
            </a:r>
            <a:br>
              <a:rPr lang="hu-HU" sz="1600" b="1" dirty="0">
                <a:latin typeface="+mj-lt"/>
                <a:ea typeface="+mj-ea"/>
                <a:cs typeface="+mj-cs"/>
              </a:rPr>
            </a:br>
            <a:r>
              <a:rPr lang="hu-HU" sz="1600" b="1" dirty="0">
                <a:latin typeface="+mj-lt"/>
                <a:ea typeface="+mj-ea"/>
                <a:cs typeface="+mj-cs"/>
              </a:rPr>
              <a:t>a 11. (12.) évfolyamra </a:t>
            </a:r>
          </a:p>
        </p:txBody>
      </p:sp>
      <p:sp>
        <p:nvSpPr>
          <p:cNvPr id="6" name="Téglalap 5"/>
          <p:cNvSpPr/>
          <p:nvPr/>
        </p:nvSpPr>
        <p:spPr>
          <a:xfrm>
            <a:off x="3048000" y="1187361"/>
            <a:ext cx="6096000" cy="4483279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defTabSz="457200">
              <a:spcBef>
                <a:spcPct val="0"/>
              </a:spcBef>
              <a:buFont typeface="Wingdings 3" charset="2"/>
              <a:buChar char=""/>
              <a:defRPr/>
            </a:pPr>
            <a:r>
              <a:rPr lang="hu-HU" sz="2800" b="1" dirty="0">
                <a:solidFill>
                  <a:prstClr val="black">
                    <a:lumMod val="75000"/>
                    <a:lumOff val="25000"/>
                  </a:prstClr>
                </a:solidFill>
                <a:latin typeface="Trebuchet MS" panose="020B0603020202020204" pitchFamily="34" charset="0"/>
              </a:rPr>
              <a:t> Gazdaságtudományi jellegű  továbbtanuláshoz:</a:t>
            </a:r>
          </a:p>
          <a:p>
            <a:pPr lvl="0" defTabSz="457200">
              <a:spcBef>
                <a:spcPct val="0"/>
              </a:spcBef>
              <a:buFont typeface="Wingdings 3" charset="2"/>
              <a:buChar char=""/>
              <a:defRPr/>
            </a:pPr>
            <a:endParaRPr lang="hu-HU" sz="2800" b="1" dirty="0">
              <a:solidFill>
                <a:prstClr val="black">
                  <a:lumMod val="75000"/>
                  <a:lumOff val="25000"/>
                </a:prstClr>
              </a:solidFill>
              <a:latin typeface="Trebuchet MS" panose="020B0603020202020204" pitchFamily="34" charset="0"/>
            </a:endParaRPr>
          </a:p>
          <a:p>
            <a:pPr lvl="0" defTabSz="457200">
              <a:spcBef>
                <a:spcPts val="1000"/>
              </a:spcBef>
              <a:defRPr/>
            </a:pPr>
            <a:r>
              <a:rPr lang="hu-HU" sz="2800" b="1" dirty="0">
                <a:solidFill>
                  <a:prstClr val="black">
                    <a:lumMod val="75000"/>
                    <a:lumOff val="25000"/>
                  </a:prstClr>
                </a:solidFill>
                <a:latin typeface="Trebuchet MS" panose="020B0603020202020204" pitchFamily="34" charset="0"/>
              </a:rPr>
              <a:t> + 2 óra matematika</a:t>
            </a:r>
          </a:p>
          <a:p>
            <a:pPr lvl="0" defTabSz="457200">
              <a:spcBef>
                <a:spcPts val="1000"/>
              </a:spcBef>
              <a:defRPr/>
            </a:pPr>
            <a:r>
              <a:rPr lang="hu-HU" sz="2800" b="1" dirty="0">
                <a:solidFill>
                  <a:prstClr val="black">
                    <a:lumMod val="75000"/>
                    <a:lumOff val="25000"/>
                  </a:prstClr>
                </a:solidFill>
                <a:latin typeface="Trebuchet MS" panose="020B0603020202020204" pitchFamily="34" charset="0"/>
              </a:rPr>
              <a:t> + 3 óra földrajz</a:t>
            </a:r>
          </a:p>
          <a:p>
            <a:pPr lvl="0" defTabSz="457200">
              <a:spcBef>
                <a:spcPts val="1000"/>
              </a:spcBef>
              <a:defRPr/>
            </a:pPr>
            <a:r>
              <a:rPr lang="hu-HU" sz="2800" b="1" dirty="0">
                <a:solidFill>
                  <a:prstClr val="black">
                    <a:lumMod val="75000"/>
                    <a:lumOff val="25000"/>
                  </a:prstClr>
                </a:solidFill>
                <a:latin typeface="Trebuchet MS" panose="020B0603020202020204" pitchFamily="34" charset="0"/>
              </a:rPr>
              <a:t> + 2 óra történelem/ + 2 óra idegen nyelv</a:t>
            </a:r>
          </a:p>
          <a:p>
            <a:pPr lvl="0" defTabSz="457200">
              <a:spcBef>
                <a:spcPts val="1000"/>
              </a:spcBef>
              <a:defRPr/>
            </a:pPr>
            <a:r>
              <a:rPr lang="hu-HU" sz="2800" b="1" dirty="0">
                <a:solidFill>
                  <a:prstClr val="black">
                    <a:lumMod val="75000"/>
                    <a:lumOff val="25000"/>
                  </a:prstClr>
                </a:solidFill>
                <a:latin typeface="Trebuchet MS" panose="020B0603020202020204" pitchFamily="34" charset="0"/>
              </a:rPr>
              <a:t>Összesen: 26 alapóraszám + 7 óra egyéni választás</a:t>
            </a:r>
          </a:p>
        </p:txBody>
      </p:sp>
      <p:sp>
        <p:nvSpPr>
          <p:cNvPr id="7" name="Téglalap 6"/>
          <p:cNvSpPr/>
          <p:nvPr/>
        </p:nvSpPr>
        <p:spPr>
          <a:xfrm>
            <a:off x="1138414" y="732043"/>
            <a:ext cx="159268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u-HU" altLang="hu-HU" sz="3600" b="1" dirty="0"/>
              <a:t>Példák:</a:t>
            </a:r>
            <a:endParaRPr lang="hu-HU" sz="3600" b="1" dirty="0"/>
          </a:p>
        </p:txBody>
      </p:sp>
    </p:spTree>
    <p:extLst>
      <p:ext uri="{BB962C8B-B14F-4D97-AF65-F5344CB8AC3E}">
        <p14:creationId xmlns:p14="http://schemas.microsoft.com/office/powerpoint/2010/main" val="289926299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BBF63465-186A-4966-A50C-B4142298EA6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162094" y="1643899"/>
            <a:ext cx="1932495" cy="630548"/>
          </a:xfrm>
        </p:spPr>
        <p:txBody>
          <a:bodyPr>
            <a:noAutofit/>
          </a:bodyPr>
          <a:lstStyle/>
          <a:p>
            <a:r>
              <a:rPr lang="hu-HU" sz="1400" b="1" dirty="0"/>
              <a:t>„…helytálljunk, mégis szabadon szaladjunk”</a:t>
            </a:r>
            <a:br>
              <a:rPr lang="hu-HU" sz="1400" dirty="0"/>
            </a:br>
            <a:r>
              <a:rPr lang="hu-HU" sz="1400" dirty="0"/>
              <a:t>(Illyés Gyula)</a:t>
            </a:r>
          </a:p>
        </p:txBody>
      </p:sp>
      <p:pic>
        <p:nvPicPr>
          <p:cNvPr id="5" name="Kép 4">
            <a:extLst>
              <a:ext uri="{FF2B5EF4-FFF2-40B4-BE49-F238E27FC236}">
                <a16:creationId xmlns:a16="http://schemas.microsoft.com/office/drawing/2014/main" id="{60F6A32C-208E-47DE-8E4A-D5E44B0453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22988" y="170895"/>
            <a:ext cx="810706" cy="1293895"/>
          </a:xfrm>
          <a:prstGeom prst="rect">
            <a:avLst/>
          </a:prstGeom>
        </p:spPr>
      </p:pic>
      <p:sp>
        <p:nvSpPr>
          <p:cNvPr id="3" name="Téglalap 2">
            <a:extLst>
              <a:ext uri="{FF2B5EF4-FFF2-40B4-BE49-F238E27FC236}">
                <a16:creationId xmlns:a16="http://schemas.microsoft.com/office/drawing/2014/main" id="{DDB845CA-6A82-4638-BE19-F5D2B0BFDDB0}"/>
              </a:ext>
            </a:extLst>
          </p:cNvPr>
          <p:cNvSpPr/>
          <p:nvPr/>
        </p:nvSpPr>
        <p:spPr>
          <a:xfrm>
            <a:off x="3227110" y="437922"/>
            <a:ext cx="5599522" cy="7571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</a:pPr>
            <a:r>
              <a:rPr lang="hu-HU" sz="1600" b="1" dirty="0">
                <a:latin typeface="+mj-lt"/>
                <a:ea typeface="+mj-ea"/>
                <a:cs typeface="+mj-cs"/>
              </a:rPr>
              <a:t>Tájékoztató </a:t>
            </a:r>
            <a:br>
              <a:rPr lang="hu-HU" sz="1600" b="1" dirty="0">
                <a:latin typeface="+mj-lt"/>
                <a:ea typeface="+mj-ea"/>
                <a:cs typeface="+mj-cs"/>
              </a:rPr>
            </a:br>
            <a:r>
              <a:rPr lang="hu-HU" sz="1600" b="1" dirty="0">
                <a:latin typeface="+mj-lt"/>
                <a:ea typeface="+mj-ea"/>
                <a:cs typeface="+mj-cs"/>
              </a:rPr>
              <a:t>az egyéni tanrend összeállításához </a:t>
            </a:r>
            <a:br>
              <a:rPr lang="hu-HU" sz="1600" b="1" dirty="0">
                <a:latin typeface="+mj-lt"/>
                <a:ea typeface="+mj-ea"/>
                <a:cs typeface="+mj-cs"/>
              </a:rPr>
            </a:br>
            <a:r>
              <a:rPr lang="hu-HU" sz="1600" b="1" dirty="0">
                <a:latin typeface="+mj-lt"/>
                <a:ea typeface="+mj-ea"/>
                <a:cs typeface="+mj-cs"/>
              </a:rPr>
              <a:t>a 11. (12.) évfolyamra </a:t>
            </a:r>
          </a:p>
        </p:txBody>
      </p:sp>
      <p:sp>
        <p:nvSpPr>
          <p:cNvPr id="6" name="Téglalap 5"/>
          <p:cNvSpPr/>
          <p:nvPr/>
        </p:nvSpPr>
        <p:spPr>
          <a:xfrm>
            <a:off x="3048000" y="1338684"/>
            <a:ext cx="6096000" cy="4180632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lvl="0" indent="-342900" defTabSz="457200">
              <a:spcBef>
                <a:spcPts val="1000"/>
              </a:spcBef>
              <a:buClr>
                <a:srgbClr val="5FCBEF"/>
              </a:buClr>
              <a:buSzPct val="80000"/>
              <a:buFont typeface="Wingdings 3" charset="2"/>
              <a:buChar char=""/>
              <a:defRPr/>
            </a:pPr>
            <a:r>
              <a:rPr lang="hu-HU" sz="2800" b="1" dirty="0">
                <a:solidFill>
                  <a:prstClr val="black">
                    <a:lumMod val="75000"/>
                    <a:lumOff val="25000"/>
                  </a:prstClr>
                </a:solidFill>
                <a:latin typeface="Trebuchet MS" panose="020B0603020202020204"/>
              </a:rPr>
              <a:t>Egészségtudományi  jellegű továbbtanuláshoz:</a:t>
            </a:r>
          </a:p>
          <a:p>
            <a:pPr marL="342900" lvl="0" indent="-342900" defTabSz="457200">
              <a:spcBef>
                <a:spcPts val="1000"/>
              </a:spcBef>
              <a:buClr>
                <a:srgbClr val="5FCBEF"/>
              </a:buClr>
              <a:buSzPct val="80000"/>
              <a:buFont typeface="Wingdings 3" charset="2"/>
              <a:buChar char=""/>
              <a:defRPr/>
            </a:pPr>
            <a:endParaRPr lang="hu-HU" sz="2800" b="1" dirty="0">
              <a:solidFill>
                <a:prstClr val="black">
                  <a:lumMod val="75000"/>
                  <a:lumOff val="25000"/>
                </a:prstClr>
              </a:solidFill>
              <a:latin typeface="Trebuchet MS" panose="020B0603020202020204"/>
            </a:endParaRPr>
          </a:p>
          <a:p>
            <a:pPr lvl="0" defTabSz="457200">
              <a:spcBef>
                <a:spcPts val="1000"/>
              </a:spcBef>
              <a:buClr>
                <a:srgbClr val="5FCBEF"/>
              </a:buClr>
              <a:buSzPct val="80000"/>
              <a:defRPr/>
            </a:pPr>
            <a:r>
              <a:rPr lang="hu-HU" sz="2800" b="1" dirty="0">
                <a:solidFill>
                  <a:prstClr val="black">
                    <a:lumMod val="75000"/>
                    <a:lumOff val="25000"/>
                  </a:prstClr>
                </a:solidFill>
                <a:latin typeface="Trebuchet MS" panose="020B0603020202020204"/>
              </a:rPr>
              <a:t>+ 3 óra biológia</a:t>
            </a:r>
          </a:p>
          <a:p>
            <a:pPr lvl="0" defTabSz="457200">
              <a:spcBef>
                <a:spcPts val="1000"/>
              </a:spcBef>
              <a:buClr>
                <a:srgbClr val="5FCBEF"/>
              </a:buClr>
              <a:buSzPct val="80000"/>
              <a:defRPr/>
            </a:pPr>
            <a:r>
              <a:rPr lang="hu-HU" sz="2800" b="1" dirty="0">
                <a:solidFill>
                  <a:prstClr val="black">
                    <a:lumMod val="75000"/>
                    <a:lumOff val="25000"/>
                  </a:prstClr>
                </a:solidFill>
                <a:latin typeface="Trebuchet MS" panose="020B0603020202020204"/>
              </a:rPr>
              <a:t>+ 3 óra fizika  vagy +3 óra kémia</a:t>
            </a:r>
          </a:p>
          <a:p>
            <a:pPr lvl="0" defTabSz="457200">
              <a:spcBef>
                <a:spcPts val="1000"/>
              </a:spcBef>
              <a:buClr>
                <a:srgbClr val="5FCBEF"/>
              </a:buClr>
              <a:buSzPct val="80000"/>
              <a:defRPr/>
            </a:pPr>
            <a:r>
              <a:rPr lang="hu-HU" sz="2800" b="1" dirty="0">
                <a:solidFill>
                  <a:prstClr val="black">
                    <a:lumMod val="75000"/>
                    <a:lumOff val="25000"/>
                  </a:prstClr>
                </a:solidFill>
                <a:latin typeface="Trebuchet MS" panose="020B0603020202020204"/>
              </a:rPr>
              <a:t>+ 2 óra idegen nyelv</a:t>
            </a:r>
          </a:p>
          <a:p>
            <a:pPr lvl="0" defTabSz="457200">
              <a:spcBef>
                <a:spcPts val="1000"/>
              </a:spcBef>
              <a:buClr>
                <a:srgbClr val="5FCBEF"/>
              </a:buClr>
              <a:buSzPct val="80000"/>
              <a:defRPr/>
            </a:pPr>
            <a:r>
              <a:rPr lang="hu-HU" sz="2800" b="1" dirty="0">
                <a:solidFill>
                  <a:prstClr val="black">
                    <a:lumMod val="75000"/>
                    <a:lumOff val="25000"/>
                  </a:prstClr>
                </a:solidFill>
                <a:latin typeface="Trebuchet MS" panose="020B0603020202020204"/>
              </a:rPr>
              <a:t>Összesen: 26 alapóraszám + 8 óra egyéni választás</a:t>
            </a:r>
          </a:p>
        </p:txBody>
      </p:sp>
      <p:sp>
        <p:nvSpPr>
          <p:cNvPr id="8" name="Téglalap 7"/>
          <p:cNvSpPr/>
          <p:nvPr/>
        </p:nvSpPr>
        <p:spPr>
          <a:xfrm>
            <a:off x="986499" y="1015518"/>
            <a:ext cx="160011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altLang="hu-HU" sz="3600" b="1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ea typeface="+mj-ea"/>
                <a:cs typeface="+mj-cs"/>
              </a:rPr>
              <a:t>Példák:</a:t>
            </a:r>
            <a:endParaRPr kumimoji="0" lang="hu-HU" sz="1800" b="1" u="none" strike="noStrike" kern="0" cap="none" spc="0" normalizeH="0" baseline="0" noProof="0" dirty="0">
              <a:ln>
                <a:noFill/>
              </a:ln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429378466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BBF63465-186A-4966-A50C-B4142298EA6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162094" y="1643899"/>
            <a:ext cx="1932495" cy="630548"/>
          </a:xfrm>
        </p:spPr>
        <p:txBody>
          <a:bodyPr>
            <a:noAutofit/>
          </a:bodyPr>
          <a:lstStyle/>
          <a:p>
            <a:r>
              <a:rPr lang="hu-HU" sz="1400" b="1" dirty="0"/>
              <a:t>„…helytálljunk, mégis szabadon szaladjunk”</a:t>
            </a:r>
            <a:br>
              <a:rPr lang="hu-HU" sz="1400" dirty="0"/>
            </a:br>
            <a:r>
              <a:rPr lang="hu-HU" sz="1400" dirty="0"/>
              <a:t>(Illyés Gyula)</a:t>
            </a:r>
          </a:p>
        </p:txBody>
      </p:sp>
      <p:pic>
        <p:nvPicPr>
          <p:cNvPr id="5" name="Kép 4">
            <a:extLst>
              <a:ext uri="{FF2B5EF4-FFF2-40B4-BE49-F238E27FC236}">
                <a16:creationId xmlns:a16="http://schemas.microsoft.com/office/drawing/2014/main" id="{60F6A32C-208E-47DE-8E4A-D5E44B0453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22988" y="170895"/>
            <a:ext cx="810706" cy="1293895"/>
          </a:xfrm>
          <a:prstGeom prst="rect">
            <a:avLst/>
          </a:prstGeom>
        </p:spPr>
      </p:pic>
      <p:sp>
        <p:nvSpPr>
          <p:cNvPr id="3" name="Téglalap 2">
            <a:extLst>
              <a:ext uri="{FF2B5EF4-FFF2-40B4-BE49-F238E27FC236}">
                <a16:creationId xmlns:a16="http://schemas.microsoft.com/office/drawing/2014/main" id="{DDB845CA-6A82-4638-BE19-F5D2B0BFDDB0}"/>
              </a:ext>
            </a:extLst>
          </p:cNvPr>
          <p:cNvSpPr/>
          <p:nvPr/>
        </p:nvSpPr>
        <p:spPr>
          <a:xfrm>
            <a:off x="3227110" y="437922"/>
            <a:ext cx="5599522" cy="7571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</a:pPr>
            <a:r>
              <a:rPr lang="hu-HU" sz="1600" b="1" dirty="0">
                <a:latin typeface="+mj-lt"/>
                <a:ea typeface="+mj-ea"/>
                <a:cs typeface="+mj-cs"/>
              </a:rPr>
              <a:t>Tájékoztató </a:t>
            </a:r>
            <a:br>
              <a:rPr lang="hu-HU" sz="1600" b="1" dirty="0">
                <a:latin typeface="+mj-lt"/>
                <a:ea typeface="+mj-ea"/>
                <a:cs typeface="+mj-cs"/>
              </a:rPr>
            </a:br>
            <a:r>
              <a:rPr lang="hu-HU" sz="1600" b="1" dirty="0">
                <a:latin typeface="+mj-lt"/>
                <a:ea typeface="+mj-ea"/>
                <a:cs typeface="+mj-cs"/>
              </a:rPr>
              <a:t>az egyéni tanrend összeállításához </a:t>
            </a:r>
            <a:br>
              <a:rPr lang="hu-HU" sz="1600" b="1" dirty="0">
                <a:latin typeface="+mj-lt"/>
                <a:ea typeface="+mj-ea"/>
                <a:cs typeface="+mj-cs"/>
              </a:rPr>
            </a:br>
            <a:r>
              <a:rPr lang="hu-HU" sz="1600" b="1" dirty="0">
                <a:latin typeface="+mj-lt"/>
                <a:ea typeface="+mj-ea"/>
                <a:cs typeface="+mj-cs"/>
              </a:rPr>
              <a:t>a 11. (12.) évfolyamra </a:t>
            </a:r>
          </a:p>
        </p:txBody>
      </p:sp>
      <p:sp>
        <p:nvSpPr>
          <p:cNvPr id="4" name="Téglalap 3"/>
          <p:cNvSpPr/>
          <p:nvPr/>
        </p:nvSpPr>
        <p:spPr>
          <a:xfrm>
            <a:off x="2978871" y="1760551"/>
            <a:ext cx="6096000" cy="4611519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lvl="0" indent="-342900" defTabSz="457200">
              <a:spcBef>
                <a:spcPts val="1000"/>
              </a:spcBef>
              <a:buClr>
                <a:srgbClr val="5FCBEF"/>
              </a:buClr>
              <a:buSzPct val="80000"/>
              <a:buFont typeface="Wingdings 3" charset="2"/>
              <a:buChar char=""/>
              <a:defRPr/>
            </a:pPr>
            <a:r>
              <a:rPr lang="hu-HU" sz="2800" b="1" dirty="0">
                <a:solidFill>
                  <a:prstClr val="black">
                    <a:lumMod val="75000"/>
                    <a:lumOff val="25000"/>
                  </a:prstClr>
                </a:solidFill>
                <a:latin typeface="Trebuchet MS" panose="020B0603020202020204"/>
              </a:rPr>
              <a:t>Társadalomtudomány/jogi, igazgatási jellegű  továbbtanuláshoz:</a:t>
            </a:r>
          </a:p>
          <a:p>
            <a:pPr marL="342900" lvl="0" indent="-342900" defTabSz="457200">
              <a:spcBef>
                <a:spcPts val="1000"/>
              </a:spcBef>
              <a:buClr>
                <a:srgbClr val="5FCBEF"/>
              </a:buClr>
              <a:buSzPct val="80000"/>
              <a:buFont typeface="Wingdings 3" charset="2"/>
              <a:buChar char=""/>
              <a:defRPr/>
            </a:pPr>
            <a:endParaRPr lang="hu-HU" sz="2800" b="1" dirty="0">
              <a:solidFill>
                <a:prstClr val="black">
                  <a:lumMod val="75000"/>
                  <a:lumOff val="25000"/>
                </a:prstClr>
              </a:solidFill>
              <a:latin typeface="Trebuchet MS" panose="020B0603020202020204"/>
            </a:endParaRPr>
          </a:p>
          <a:p>
            <a:pPr lvl="0" defTabSz="457200">
              <a:spcBef>
                <a:spcPts val="1000"/>
              </a:spcBef>
              <a:buClr>
                <a:srgbClr val="5FCBEF"/>
              </a:buClr>
              <a:buSzPct val="80000"/>
              <a:defRPr/>
            </a:pPr>
            <a:r>
              <a:rPr lang="hu-HU" sz="2800" b="1" dirty="0">
                <a:solidFill>
                  <a:prstClr val="black">
                    <a:lumMod val="75000"/>
                    <a:lumOff val="25000"/>
                  </a:prstClr>
                </a:solidFill>
                <a:latin typeface="Trebuchet MS" panose="020B0603020202020204"/>
              </a:rPr>
              <a:t>+ 2 óra magyar nyelv és irodalom</a:t>
            </a:r>
          </a:p>
          <a:p>
            <a:pPr lvl="0" defTabSz="457200">
              <a:spcBef>
                <a:spcPts val="1000"/>
              </a:spcBef>
              <a:buClr>
                <a:srgbClr val="5FCBEF"/>
              </a:buClr>
              <a:buSzPct val="80000"/>
              <a:defRPr/>
            </a:pPr>
            <a:r>
              <a:rPr lang="hu-HU" sz="2800" b="1" dirty="0">
                <a:solidFill>
                  <a:prstClr val="black">
                    <a:lumMod val="75000"/>
                    <a:lumOff val="25000"/>
                  </a:prstClr>
                </a:solidFill>
                <a:latin typeface="Trebuchet MS" panose="020B0603020202020204"/>
              </a:rPr>
              <a:t>+ 2 óra történelem</a:t>
            </a:r>
          </a:p>
          <a:p>
            <a:pPr lvl="0" defTabSz="457200">
              <a:spcBef>
                <a:spcPts val="1000"/>
              </a:spcBef>
              <a:buClr>
                <a:srgbClr val="5FCBEF"/>
              </a:buClr>
              <a:buSzPct val="80000"/>
              <a:defRPr/>
            </a:pPr>
            <a:r>
              <a:rPr lang="hu-HU" sz="2800" b="1" dirty="0">
                <a:solidFill>
                  <a:prstClr val="black">
                    <a:lumMod val="75000"/>
                    <a:lumOff val="25000"/>
                  </a:prstClr>
                </a:solidFill>
                <a:latin typeface="Trebuchet MS" panose="020B0603020202020204"/>
              </a:rPr>
              <a:t>+ 2 óra idegen nyelv</a:t>
            </a:r>
          </a:p>
          <a:p>
            <a:pPr lvl="0" defTabSz="457200">
              <a:spcBef>
                <a:spcPts val="1000"/>
              </a:spcBef>
              <a:buClr>
                <a:srgbClr val="5FCBEF"/>
              </a:buClr>
              <a:buSzPct val="80000"/>
              <a:defRPr/>
            </a:pPr>
            <a:r>
              <a:rPr lang="hu-HU" sz="2800" b="1" dirty="0">
                <a:solidFill>
                  <a:prstClr val="black">
                    <a:lumMod val="75000"/>
                    <a:lumOff val="25000"/>
                  </a:prstClr>
                </a:solidFill>
                <a:latin typeface="Trebuchet MS" panose="020B0603020202020204"/>
              </a:rPr>
              <a:t>Összesen: 26 alapóraszám + 6 óra egyéni választás</a:t>
            </a:r>
          </a:p>
        </p:txBody>
      </p:sp>
      <p:sp>
        <p:nvSpPr>
          <p:cNvPr id="7" name="Téglalap 6"/>
          <p:cNvSpPr/>
          <p:nvPr/>
        </p:nvSpPr>
        <p:spPr>
          <a:xfrm>
            <a:off x="706052" y="1195052"/>
            <a:ext cx="160011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altLang="hu-HU" sz="36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ea typeface="+mj-ea"/>
                <a:cs typeface="+mj-cs"/>
              </a:rPr>
              <a:t>Példák:</a:t>
            </a:r>
            <a:endParaRPr kumimoji="0" lang="hu-HU" sz="1800" b="1" i="0" u="none" strike="noStrike" kern="0" cap="none" spc="0" normalizeH="0" baseline="0" noProof="0" dirty="0">
              <a:ln>
                <a:noFill/>
              </a:ln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24379556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BBF63465-186A-4966-A50C-B4142298EA6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162094" y="1643899"/>
            <a:ext cx="1932495" cy="630548"/>
          </a:xfrm>
        </p:spPr>
        <p:txBody>
          <a:bodyPr>
            <a:noAutofit/>
          </a:bodyPr>
          <a:lstStyle/>
          <a:p>
            <a:r>
              <a:rPr lang="hu-HU" sz="1400" b="1" dirty="0"/>
              <a:t>„…helytálljunk, mégis szabadon szaladjunk”</a:t>
            </a:r>
            <a:br>
              <a:rPr lang="hu-HU" sz="1400" dirty="0"/>
            </a:br>
            <a:r>
              <a:rPr lang="hu-HU" sz="1400" dirty="0"/>
              <a:t>(Illyés Gyula)</a:t>
            </a:r>
          </a:p>
        </p:txBody>
      </p:sp>
      <p:pic>
        <p:nvPicPr>
          <p:cNvPr id="5" name="Kép 4">
            <a:extLst>
              <a:ext uri="{FF2B5EF4-FFF2-40B4-BE49-F238E27FC236}">
                <a16:creationId xmlns:a16="http://schemas.microsoft.com/office/drawing/2014/main" id="{60F6A32C-208E-47DE-8E4A-D5E44B0453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22988" y="170895"/>
            <a:ext cx="810706" cy="1293895"/>
          </a:xfrm>
          <a:prstGeom prst="rect">
            <a:avLst/>
          </a:prstGeom>
        </p:spPr>
      </p:pic>
      <p:sp>
        <p:nvSpPr>
          <p:cNvPr id="3" name="Téglalap 2">
            <a:extLst>
              <a:ext uri="{FF2B5EF4-FFF2-40B4-BE49-F238E27FC236}">
                <a16:creationId xmlns:a16="http://schemas.microsoft.com/office/drawing/2014/main" id="{DDB845CA-6A82-4638-BE19-F5D2B0BFDDB0}"/>
              </a:ext>
            </a:extLst>
          </p:cNvPr>
          <p:cNvSpPr/>
          <p:nvPr/>
        </p:nvSpPr>
        <p:spPr>
          <a:xfrm>
            <a:off x="3227110" y="437922"/>
            <a:ext cx="5599522" cy="7571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</a:pPr>
            <a:r>
              <a:rPr lang="hu-HU" sz="1600" b="1" dirty="0">
                <a:latin typeface="+mj-lt"/>
                <a:ea typeface="+mj-ea"/>
                <a:cs typeface="+mj-cs"/>
              </a:rPr>
              <a:t>Tájékoztató </a:t>
            </a:r>
            <a:br>
              <a:rPr lang="hu-HU" sz="1600" b="1" dirty="0">
                <a:latin typeface="+mj-lt"/>
                <a:ea typeface="+mj-ea"/>
                <a:cs typeface="+mj-cs"/>
              </a:rPr>
            </a:br>
            <a:r>
              <a:rPr lang="hu-HU" sz="1600" b="1" dirty="0">
                <a:latin typeface="+mj-lt"/>
                <a:ea typeface="+mj-ea"/>
                <a:cs typeface="+mj-cs"/>
              </a:rPr>
              <a:t>az egyéni tanrend összeállításához </a:t>
            </a:r>
            <a:br>
              <a:rPr lang="hu-HU" sz="1600" b="1" dirty="0">
                <a:latin typeface="+mj-lt"/>
                <a:ea typeface="+mj-ea"/>
                <a:cs typeface="+mj-cs"/>
              </a:rPr>
            </a:br>
            <a:r>
              <a:rPr lang="hu-HU" sz="1600" b="1" dirty="0">
                <a:latin typeface="+mj-lt"/>
                <a:ea typeface="+mj-ea"/>
                <a:cs typeface="+mj-cs"/>
              </a:rPr>
              <a:t>a 11. (12.) évfolyamra </a:t>
            </a:r>
          </a:p>
        </p:txBody>
      </p:sp>
      <p:sp>
        <p:nvSpPr>
          <p:cNvPr id="7" name="Téglalap 6"/>
          <p:cNvSpPr/>
          <p:nvPr/>
        </p:nvSpPr>
        <p:spPr>
          <a:xfrm>
            <a:off x="738910" y="1643898"/>
            <a:ext cx="9679708" cy="37733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hu-HU" altLang="hu-HU" sz="3200" b="1" dirty="0">
                <a:latin typeface="Book Antiqua" panose="020406020503050303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A 11. (12.) évfolyamon a tanrend az érettségi - felsőoktatási felvételi igényekhez igazodik</a:t>
            </a:r>
            <a:r>
              <a:rPr lang="hu-HU" altLang="hu-HU" sz="3200" b="1" dirty="0"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.</a:t>
            </a:r>
          </a:p>
          <a:p>
            <a:pPr algn="ctr"/>
            <a:r>
              <a:rPr lang="hu-HU" altLang="hu-HU" sz="3200" b="1" dirty="0">
                <a:latin typeface="Arial" panose="020B0604020202020204" pitchFamily="34" charset="0"/>
                <a:sym typeface="Wingdings" panose="05000000000000000000" pitchFamily="2" charset="2"/>
              </a:rPr>
              <a:t></a:t>
            </a:r>
            <a:endParaRPr lang="hu-HU" altLang="hu-HU" sz="3200" b="1" dirty="0">
              <a:latin typeface="Cambria" panose="02040503050406030204" pitchFamily="18" charset="0"/>
              <a:ea typeface="Cambria" panose="02040503050406030204" pitchFamily="18" charset="0"/>
              <a:cs typeface="Cambria" panose="02040503050406030204" pitchFamily="18" charset="0"/>
            </a:endParaRPr>
          </a:p>
          <a:p>
            <a:pPr algn="ctr">
              <a:lnSpc>
                <a:spcPct val="60000"/>
              </a:lnSpc>
            </a:pPr>
            <a:endParaRPr lang="hu-HU" altLang="hu-HU" sz="3200" b="1" dirty="0">
              <a:latin typeface="Arial" panose="020B0604020202020204" pitchFamily="34" charset="0"/>
              <a:sym typeface="Wingdings" panose="05000000000000000000" pitchFamily="2" charset="2"/>
            </a:endParaRPr>
          </a:p>
          <a:p>
            <a:pPr algn="ctr"/>
            <a:r>
              <a:rPr lang="hu-HU" altLang="hu-HU" sz="3200" b="1" dirty="0">
                <a:latin typeface="Book Antiqua" panose="02040602050305030304" pitchFamily="18" charset="0"/>
              </a:rPr>
              <a:t>Tanulóink korábbi választásuktól függetlenül választhatnak többletórákat a meghirdetett tantárgyakból </a:t>
            </a:r>
          </a:p>
          <a:p>
            <a:pPr algn="ctr"/>
            <a:r>
              <a:rPr lang="hu-HU" altLang="hu-HU" sz="2800" b="1" dirty="0">
                <a:latin typeface="Book Antiqua" panose="02040602050305030304" pitchFamily="18" charset="0"/>
              </a:rPr>
              <a:t>Folytatás ill. váltás</a:t>
            </a:r>
          </a:p>
        </p:txBody>
      </p:sp>
    </p:spTree>
    <p:extLst>
      <p:ext uri="{BB962C8B-B14F-4D97-AF65-F5344CB8AC3E}">
        <p14:creationId xmlns:p14="http://schemas.microsoft.com/office/powerpoint/2010/main" val="311084863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BBF63465-186A-4966-A50C-B4142298EA6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162094" y="1643899"/>
            <a:ext cx="1932495" cy="630548"/>
          </a:xfrm>
        </p:spPr>
        <p:txBody>
          <a:bodyPr>
            <a:noAutofit/>
          </a:bodyPr>
          <a:lstStyle/>
          <a:p>
            <a:r>
              <a:rPr lang="hu-HU" sz="1400" b="1" dirty="0"/>
              <a:t>„…helytálljunk, mégis szabadon szaladjunk”</a:t>
            </a:r>
            <a:br>
              <a:rPr lang="hu-HU" sz="1400" dirty="0"/>
            </a:br>
            <a:r>
              <a:rPr lang="hu-HU" sz="1400" dirty="0"/>
              <a:t>(Illyés Gyula)</a:t>
            </a:r>
          </a:p>
        </p:txBody>
      </p:sp>
      <p:pic>
        <p:nvPicPr>
          <p:cNvPr id="5" name="Kép 4">
            <a:extLst>
              <a:ext uri="{FF2B5EF4-FFF2-40B4-BE49-F238E27FC236}">
                <a16:creationId xmlns:a16="http://schemas.microsoft.com/office/drawing/2014/main" id="{60F6A32C-208E-47DE-8E4A-D5E44B0453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22988" y="170895"/>
            <a:ext cx="810706" cy="1293895"/>
          </a:xfrm>
          <a:prstGeom prst="rect">
            <a:avLst/>
          </a:prstGeom>
        </p:spPr>
      </p:pic>
      <p:sp>
        <p:nvSpPr>
          <p:cNvPr id="3" name="Téglalap 2">
            <a:extLst>
              <a:ext uri="{FF2B5EF4-FFF2-40B4-BE49-F238E27FC236}">
                <a16:creationId xmlns:a16="http://schemas.microsoft.com/office/drawing/2014/main" id="{DDB845CA-6A82-4638-BE19-F5D2B0BFDDB0}"/>
              </a:ext>
            </a:extLst>
          </p:cNvPr>
          <p:cNvSpPr/>
          <p:nvPr/>
        </p:nvSpPr>
        <p:spPr>
          <a:xfrm>
            <a:off x="3227110" y="437922"/>
            <a:ext cx="5599522" cy="7571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</a:pPr>
            <a:r>
              <a:rPr lang="hu-HU" sz="1600" b="1" dirty="0">
                <a:latin typeface="+mj-lt"/>
                <a:ea typeface="+mj-ea"/>
                <a:cs typeface="+mj-cs"/>
              </a:rPr>
              <a:t>Tájékoztató </a:t>
            </a:r>
            <a:br>
              <a:rPr lang="hu-HU" sz="1600" b="1" dirty="0">
                <a:latin typeface="+mj-lt"/>
                <a:ea typeface="+mj-ea"/>
                <a:cs typeface="+mj-cs"/>
              </a:rPr>
            </a:br>
            <a:r>
              <a:rPr lang="hu-HU" sz="1600" b="1" dirty="0">
                <a:latin typeface="+mj-lt"/>
                <a:ea typeface="+mj-ea"/>
                <a:cs typeface="+mj-cs"/>
              </a:rPr>
              <a:t>az egyéni tanrend összeállításához </a:t>
            </a:r>
            <a:br>
              <a:rPr lang="hu-HU" sz="1600" b="1" dirty="0">
                <a:latin typeface="+mj-lt"/>
                <a:ea typeface="+mj-ea"/>
                <a:cs typeface="+mj-cs"/>
              </a:rPr>
            </a:br>
            <a:r>
              <a:rPr lang="hu-HU" sz="1600" b="1" dirty="0">
                <a:latin typeface="+mj-lt"/>
                <a:ea typeface="+mj-ea"/>
                <a:cs typeface="+mj-cs"/>
              </a:rPr>
              <a:t>a 11. (12.) évfolyamra </a:t>
            </a:r>
          </a:p>
        </p:txBody>
      </p:sp>
      <p:pic>
        <p:nvPicPr>
          <p:cNvPr id="7" name="Kép 6">
            <a:extLst>
              <a:ext uri="{FF2B5EF4-FFF2-40B4-BE49-F238E27FC236}">
                <a16:creationId xmlns:a16="http://schemas.microsoft.com/office/drawing/2014/main" id="{C4B8B303-E90E-45CE-A5D6-349D0E1BF2C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346"/>
          <a:stretch/>
        </p:blipFill>
        <p:spPr>
          <a:xfrm>
            <a:off x="1574276" y="1406519"/>
            <a:ext cx="8371002" cy="54514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911925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BBF63465-186A-4966-A50C-B4142298EA6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162094" y="1643899"/>
            <a:ext cx="1932495" cy="630548"/>
          </a:xfrm>
        </p:spPr>
        <p:txBody>
          <a:bodyPr>
            <a:noAutofit/>
          </a:bodyPr>
          <a:lstStyle/>
          <a:p>
            <a:r>
              <a:rPr lang="hu-HU" sz="1400" b="1" dirty="0"/>
              <a:t>„…helytálljunk, mégis szabadon szaladjunk”</a:t>
            </a:r>
            <a:br>
              <a:rPr lang="hu-HU" sz="1400" dirty="0"/>
            </a:br>
            <a:r>
              <a:rPr lang="hu-HU" sz="1400" dirty="0"/>
              <a:t>(Illyés Gyula)</a:t>
            </a:r>
          </a:p>
        </p:txBody>
      </p:sp>
      <p:pic>
        <p:nvPicPr>
          <p:cNvPr id="5" name="Kép 4">
            <a:extLst>
              <a:ext uri="{FF2B5EF4-FFF2-40B4-BE49-F238E27FC236}">
                <a16:creationId xmlns:a16="http://schemas.microsoft.com/office/drawing/2014/main" id="{60F6A32C-208E-47DE-8E4A-D5E44B0453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22988" y="170895"/>
            <a:ext cx="810706" cy="1293895"/>
          </a:xfrm>
          <a:prstGeom prst="rect">
            <a:avLst/>
          </a:prstGeom>
        </p:spPr>
      </p:pic>
      <p:sp>
        <p:nvSpPr>
          <p:cNvPr id="3" name="Téglalap 2">
            <a:extLst>
              <a:ext uri="{FF2B5EF4-FFF2-40B4-BE49-F238E27FC236}">
                <a16:creationId xmlns:a16="http://schemas.microsoft.com/office/drawing/2014/main" id="{DDB845CA-6A82-4638-BE19-F5D2B0BFDDB0}"/>
              </a:ext>
            </a:extLst>
          </p:cNvPr>
          <p:cNvSpPr/>
          <p:nvPr/>
        </p:nvSpPr>
        <p:spPr>
          <a:xfrm>
            <a:off x="3227110" y="437922"/>
            <a:ext cx="5599522" cy="7571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</a:pPr>
            <a:r>
              <a:rPr lang="hu-HU" sz="1600" b="1" dirty="0">
                <a:latin typeface="+mj-lt"/>
                <a:ea typeface="+mj-ea"/>
                <a:cs typeface="+mj-cs"/>
              </a:rPr>
              <a:t>Tájékoztató </a:t>
            </a:r>
            <a:br>
              <a:rPr lang="hu-HU" sz="1600" b="1" dirty="0">
                <a:latin typeface="+mj-lt"/>
                <a:ea typeface="+mj-ea"/>
                <a:cs typeface="+mj-cs"/>
              </a:rPr>
            </a:br>
            <a:r>
              <a:rPr lang="hu-HU" sz="1600" b="1" dirty="0">
                <a:latin typeface="+mj-lt"/>
                <a:ea typeface="+mj-ea"/>
                <a:cs typeface="+mj-cs"/>
              </a:rPr>
              <a:t>az egyéni tanrend összeállításához </a:t>
            </a:r>
            <a:br>
              <a:rPr lang="hu-HU" sz="1600" b="1" dirty="0">
                <a:latin typeface="+mj-lt"/>
                <a:ea typeface="+mj-ea"/>
                <a:cs typeface="+mj-cs"/>
              </a:rPr>
            </a:br>
            <a:r>
              <a:rPr lang="hu-HU" sz="1600" b="1" dirty="0">
                <a:latin typeface="+mj-lt"/>
                <a:ea typeface="+mj-ea"/>
                <a:cs typeface="+mj-cs"/>
              </a:rPr>
              <a:t>a 11. (12.) évfolyamra </a:t>
            </a:r>
          </a:p>
        </p:txBody>
      </p:sp>
      <p:pic>
        <p:nvPicPr>
          <p:cNvPr id="7" name="Kép 6">
            <a:extLst>
              <a:ext uri="{FF2B5EF4-FFF2-40B4-BE49-F238E27FC236}">
                <a16:creationId xmlns:a16="http://schemas.microsoft.com/office/drawing/2014/main" id="{079D3309-FF97-434D-9B98-1A88E571B09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1362" y="1195052"/>
            <a:ext cx="9971055" cy="54035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787024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BBF63465-186A-4966-A50C-B4142298EA6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162094" y="1643899"/>
            <a:ext cx="1932495" cy="630548"/>
          </a:xfrm>
        </p:spPr>
        <p:txBody>
          <a:bodyPr>
            <a:noAutofit/>
          </a:bodyPr>
          <a:lstStyle/>
          <a:p>
            <a:r>
              <a:rPr lang="hu-HU" sz="1400" b="1" dirty="0"/>
              <a:t>„…helytálljunk, mégis szabadon szaladjunk”</a:t>
            </a:r>
            <a:br>
              <a:rPr lang="hu-HU" sz="1400" dirty="0"/>
            </a:br>
            <a:r>
              <a:rPr lang="hu-HU" sz="1400" dirty="0"/>
              <a:t>(Illyés Gyula)</a:t>
            </a:r>
          </a:p>
        </p:txBody>
      </p:sp>
      <p:pic>
        <p:nvPicPr>
          <p:cNvPr id="5" name="Kép 4">
            <a:extLst>
              <a:ext uri="{FF2B5EF4-FFF2-40B4-BE49-F238E27FC236}">
                <a16:creationId xmlns:a16="http://schemas.microsoft.com/office/drawing/2014/main" id="{60F6A32C-208E-47DE-8E4A-D5E44B0453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22988" y="170895"/>
            <a:ext cx="810706" cy="1293895"/>
          </a:xfrm>
          <a:prstGeom prst="rect">
            <a:avLst/>
          </a:prstGeom>
        </p:spPr>
      </p:pic>
      <p:sp>
        <p:nvSpPr>
          <p:cNvPr id="3" name="Téglalap 2">
            <a:extLst>
              <a:ext uri="{FF2B5EF4-FFF2-40B4-BE49-F238E27FC236}">
                <a16:creationId xmlns:a16="http://schemas.microsoft.com/office/drawing/2014/main" id="{DDB845CA-6A82-4638-BE19-F5D2B0BFDDB0}"/>
              </a:ext>
            </a:extLst>
          </p:cNvPr>
          <p:cNvSpPr/>
          <p:nvPr/>
        </p:nvSpPr>
        <p:spPr>
          <a:xfrm>
            <a:off x="3227110" y="437922"/>
            <a:ext cx="5599522" cy="7571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</a:pPr>
            <a:r>
              <a:rPr lang="hu-HU" sz="1600" b="1" dirty="0">
                <a:latin typeface="+mj-lt"/>
                <a:ea typeface="+mj-ea"/>
                <a:cs typeface="+mj-cs"/>
              </a:rPr>
              <a:t>Tájékoztató </a:t>
            </a:r>
            <a:br>
              <a:rPr lang="hu-HU" sz="1600" b="1" dirty="0">
                <a:latin typeface="+mj-lt"/>
                <a:ea typeface="+mj-ea"/>
                <a:cs typeface="+mj-cs"/>
              </a:rPr>
            </a:br>
            <a:r>
              <a:rPr lang="hu-HU" sz="1600" b="1" dirty="0">
                <a:latin typeface="+mj-lt"/>
                <a:ea typeface="+mj-ea"/>
                <a:cs typeface="+mj-cs"/>
              </a:rPr>
              <a:t>az egyéni tanrend összeállításához </a:t>
            </a:r>
            <a:br>
              <a:rPr lang="hu-HU" sz="1600" b="1" dirty="0">
                <a:latin typeface="+mj-lt"/>
                <a:ea typeface="+mj-ea"/>
                <a:cs typeface="+mj-cs"/>
              </a:rPr>
            </a:br>
            <a:r>
              <a:rPr lang="hu-HU" sz="1600" b="1" dirty="0">
                <a:latin typeface="+mj-lt"/>
                <a:ea typeface="+mj-ea"/>
                <a:cs typeface="+mj-cs"/>
              </a:rPr>
              <a:t>a 11. (12.) évfolyamra </a:t>
            </a:r>
          </a:p>
        </p:txBody>
      </p:sp>
      <p:sp>
        <p:nvSpPr>
          <p:cNvPr id="4" name="Téglalap 3"/>
          <p:cNvSpPr/>
          <p:nvPr/>
        </p:nvSpPr>
        <p:spPr>
          <a:xfrm>
            <a:off x="803564" y="1442525"/>
            <a:ext cx="460420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u-HU" altLang="hu-H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Mit jelent tanárunk „szabad” megválasztása?</a:t>
            </a:r>
            <a:endParaRPr lang="hu-HU" dirty="0"/>
          </a:p>
        </p:txBody>
      </p:sp>
      <p:sp>
        <p:nvSpPr>
          <p:cNvPr id="7" name="Téglalap 6"/>
          <p:cNvSpPr/>
          <p:nvPr/>
        </p:nvSpPr>
        <p:spPr>
          <a:xfrm>
            <a:off x="803564" y="2103860"/>
            <a:ext cx="9809018" cy="43447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 defTabSz="457200" fontAlgn="base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>
                <a:srgbClr val="5FCBEF"/>
              </a:buClr>
              <a:buSzPct val="80000"/>
            </a:pPr>
            <a:r>
              <a:rPr lang="hu-HU" altLang="hu-HU" sz="3000" b="1" dirty="0">
                <a:latin typeface="Calibri" panose="020F0502020204030204" pitchFamily="34" charset="0"/>
                <a:cs typeface="Calibri" panose="020F0502020204030204" pitchFamily="34" charset="0"/>
              </a:rPr>
              <a:t>Végleges jelentkezés titkos</a:t>
            </a:r>
          </a:p>
          <a:p>
            <a:pPr marL="342900" lvl="0" indent="-342900" algn="just" defTabSz="457200" fontAlgn="base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>
                <a:srgbClr val="5FCBEF"/>
              </a:buClr>
              <a:buSzPct val="80000"/>
            </a:pPr>
            <a:r>
              <a:rPr lang="hu-HU" altLang="hu-HU" sz="3000" b="1" dirty="0">
                <a:latin typeface="Calibri" panose="020F0502020204030204" pitchFamily="34" charset="0"/>
                <a:cs typeface="Calibri" panose="020F0502020204030204" pitchFamily="34" charset="0"/>
              </a:rPr>
              <a:t>Több csoport esetén tanárválasztási lehetőség</a:t>
            </a:r>
          </a:p>
          <a:p>
            <a:pPr marL="342900" lvl="0" indent="-342900" algn="just" defTabSz="457200" fontAlgn="base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>
                <a:srgbClr val="5FCBEF"/>
              </a:buClr>
              <a:buSzPct val="80000"/>
            </a:pPr>
            <a:r>
              <a:rPr lang="hu-HU" altLang="hu-HU" sz="3000" b="1" dirty="0">
                <a:latin typeface="Calibri" panose="020F0502020204030204" pitchFamily="34" charset="0"/>
                <a:cs typeface="Calibri" panose="020F0502020204030204" pitchFamily="34" charset="0"/>
              </a:rPr>
              <a:t>Egyenlőtlen választás esetén az egyik tanár titkosan dönt a jelentkezés elfogadásáról/elutasításáról</a:t>
            </a:r>
          </a:p>
          <a:p>
            <a:pPr marL="342900" lvl="0" indent="-342900" algn="just" defTabSz="457200" fontAlgn="base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>
                <a:srgbClr val="5FCBEF"/>
              </a:buClr>
              <a:buSzPct val="80000"/>
            </a:pPr>
            <a:r>
              <a:rPr lang="hu-HU" altLang="hu-HU" sz="3000" b="1" dirty="0">
                <a:latin typeface="Calibri" panose="020F0502020204030204" pitchFamily="34" charset="0"/>
                <a:cs typeface="Calibri" panose="020F0502020204030204" pitchFamily="34" charset="0"/>
              </a:rPr>
              <a:t>Csoportnévsorok egyidőben válnak nyilvánossá a diákok és pedagógusok számára</a:t>
            </a:r>
          </a:p>
          <a:p>
            <a:pPr marL="342900" lvl="0" indent="-342900" algn="just" defTabSz="457200" fontAlgn="base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>
                <a:srgbClr val="5FCBEF"/>
              </a:buClr>
              <a:buSzPct val="80000"/>
            </a:pPr>
            <a:r>
              <a:rPr lang="hu-HU" altLang="hu-HU" sz="3000" b="1" dirty="0">
                <a:latin typeface="Calibri" panose="020F0502020204030204" pitchFamily="34" charset="0"/>
                <a:cs typeface="Calibri" panose="020F0502020204030204" pitchFamily="34" charset="0"/>
              </a:rPr>
              <a:t>A tanuló csak igazgatói engedéllyel, rendkívül indokolt esetben júniusban módosíthatja választását (Házirend 15.1.)</a:t>
            </a:r>
          </a:p>
        </p:txBody>
      </p:sp>
    </p:spTree>
    <p:extLst>
      <p:ext uri="{BB962C8B-B14F-4D97-AF65-F5344CB8AC3E}">
        <p14:creationId xmlns:p14="http://schemas.microsoft.com/office/powerpoint/2010/main" val="374198925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BBF63465-186A-4966-A50C-B4142298EA6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162094" y="1643899"/>
            <a:ext cx="1932495" cy="630548"/>
          </a:xfrm>
        </p:spPr>
        <p:txBody>
          <a:bodyPr>
            <a:noAutofit/>
          </a:bodyPr>
          <a:lstStyle/>
          <a:p>
            <a:r>
              <a:rPr lang="hu-HU" sz="1400" b="1" dirty="0"/>
              <a:t>„…helytálljunk, mégis szabadon szaladjunk”</a:t>
            </a:r>
            <a:br>
              <a:rPr lang="hu-HU" sz="1400" dirty="0"/>
            </a:br>
            <a:r>
              <a:rPr lang="hu-HU" sz="1400" dirty="0"/>
              <a:t>(Illyés Gyula)</a:t>
            </a:r>
          </a:p>
        </p:txBody>
      </p:sp>
      <p:pic>
        <p:nvPicPr>
          <p:cNvPr id="5" name="Kép 4">
            <a:extLst>
              <a:ext uri="{FF2B5EF4-FFF2-40B4-BE49-F238E27FC236}">
                <a16:creationId xmlns:a16="http://schemas.microsoft.com/office/drawing/2014/main" id="{60F6A32C-208E-47DE-8E4A-D5E44B0453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22988" y="170895"/>
            <a:ext cx="810706" cy="1293895"/>
          </a:xfrm>
          <a:prstGeom prst="rect">
            <a:avLst/>
          </a:prstGeom>
        </p:spPr>
      </p:pic>
      <p:sp>
        <p:nvSpPr>
          <p:cNvPr id="3" name="Téglalap 2">
            <a:extLst>
              <a:ext uri="{FF2B5EF4-FFF2-40B4-BE49-F238E27FC236}">
                <a16:creationId xmlns:a16="http://schemas.microsoft.com/office/drawing/2014/main" id="{DDB845CA-6A82-4638-BE19-F5D2B0BFDDB0}"/>
              </a:ext>
            </a:extLst>
          </p:cNvPr>
          <p:cNvSpPr/>
          <p:nvPr/>
        </p:nvSpPr>
        <p:spPr>
          <a:xfrm>
            <a:off x="3227110" y="437922"/>
            <a:ext cx="5599522" cy="7571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</a:pPr>
            <a:r>
              <a:rPr lang="hu-HU" sz="1600" b="1" dirty="0">
                <a:latin typeface="+mj-lt"/>
                <a:ea typeface="+mj-ea"/>
                <a:cs typeface="+mj-cs"/>
              </a:rPr>
              <a:t>Tájékoztató </a:t>
            </a:r>
            <a:br>
              <a:rPr lang="hu-HU" sz="1600" b="1" dirty="0">
                <a:latin typeface="+mj-lt"/>
                <a:ea typeface="+mj-ea"/>
                <a:cs typeface="+mj-cs"/>
              </a:rPr>
            </a:br>
            <a:r>
              <a:rPr lang="hu-HU" sz="1600" b="1" dirty="0">
                <a:latin typeface="+mj-lt"/>
                <a:ea typeface="+mj-ea"/>
                <a:cs typeface="+mj-cs"/>
              </a:rPr>
              <a:t>az egyéni tanrend összeállításához </a:t>
            </a:r>
            <a:br>
              <a:rPr lang="hu-HU" sz="1600" b="1" dirty="0">
                <a:latin typeface="+mj-lt"/>
                <a:ea typeface="+mj-ea"/>
                <a:cs typeface="+mj-cs"/>
              </a:rPr>
            </a:br>
            <a:r>
              <a:rPr lang="hu-HU" sz="1600" b="1" dirty="0">
                <a:latin typeface="+mj-lt"/>
                <a:ea typeface="+mj-ea"/>
                <a:cs typeface="+mj-cs"/>
              </a:rPr>
              <a:t>a 11. (12.) évfolyamra </a:t>
            </a:r>
          </a:p>
        </p:txBody>
      </p:sp>
      <p:pic>
        <p:nvPicPr>
          <p:cNvPr id="6" name="Kép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98255" y="2129808"/>
            <a:ext cx="7467974" cy="41934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68206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BBF63465-186A-4966-A50C-B4142298EA6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162094" y="1643899"/>
            <a:ext cx="1932495" cy="630548"/>
          </a:xfrm>
        </p:spPr>
        <p:txBody>
          <a:bodyPr>
            <a:noAutofit/>
          </a:bodyPr>
          <a:lstStyle/>
          <a:p>
            <a:r>
              <a:rPr lang="hu-HU" sz="1400" b="1" dirty="0"/>
              <a:t>„…helytálljunk, mégis szabadon szaladjunk”</a:t>
            </a:r>
            <a:br>
              <a:rPr lang="hu-HU" sz="1400" dirty="0"/>
            </a:br>
            <a:r>
              <a:rPr lang="hu-HU" sz="1400" dirty="0"/>
              <a:t>(Illyés Gyula)</a:t>
            </a:r>
          </a:p>
        </p:txBody>
      </p:sp>
      <p:pic>
        <p:nvPicPr>
          <p:cNvPr id="5" name="Kép 4">
            <a:extLst>
              <a:ext uri="{FF2B5EF4-FFF2-40B4-BE49-F238E27FC236}">
                <a16:creationId xmlns:a16="http://schemas.microsoft.com/office/drawing/2014/main" id="{60F6A32C-208E-47DE-8E4A-D5E44B0453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22988" y="170895"/>
            <a:ext cx="810706" cy="1293895"/>
          </a:xfrm>
          <a:prstGeom prst="rect">
            <a:avLst/>
          </a:prstGeom>
        </p:spPr>
      </p:pic>
      <p:sp>
        <p:nvSpPr>
          <p:cNvPr id="3" name="Téglalap 2">
            <a:extLst>
              <a:ext uri="{FF2B5EF4-FFF2-40B4-BE49-F238E27FC236}">
                <a16:creationId xmlns:a16="http://schemas.microsoft.com/office/drawing/2014/main" id="{DDB845CA-6A82-4638-BE19-F5D2B0BFDDB0}"/>
              </a:ext>
            </a:extLst>
          </p:cNvPr>
          <p:cNvSpPr/>
          <p:nvPr/>
        </p:nvSpPr>
        <p:spPr>
          <a:xfrm>
            <a:off x="3227110" y="437922"/>
            <a:ext cx="5599522" cy="7571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</a:pPr>
            <a:r>
              <a:rPr lang="hu-HU" sz="1600" b="1" dirty="0">
                <a:latin typeface="+mj-lt"/>
                <a:ea typeface="+mj-ea"/>
                <a:cs typeface="+mj-cs"/>
              </a:rPr>
              <a:t>Tájékoztató </a:t>
            </a:r>
            <a:br>
              <a:rPr lang="hu-HU" sz="1600" b="1" dirty="0">
                <a:latin typeface="+mj-lt"/>
                <a:ea typeface="+mj-ea"/>
                <a:cs typeface="+mj-cs"/>
              </a:rPr>
            </a:br>
            <a:r>
              <a:rPr lang="hu-HU" sz="1600" b="1" dirty="0">
                <a:latin typeface="+mj-lt"/>
                <a:ea typeface="+mj-ea"/>
                <a:cs typeface="+mj-cs"/>
              </a:rPr>
              <a:t>az egyéni tanrend összeállításához </a:t>
            </a:r>
            <a:br>
              <a:rPr lang="hu-HU" sz="1600" b="1" dirty="0">
                <a:latin typeface="+mj-lt"/>
                <a:ea typeface="+mj-ea"/>
                <a:cs typeface="+mj-cs"/>
              </a:rPr>
            </a:br>
            <a:r>
              <a:rPr lang="hu-HU" sz="1600" b="1" dirty="0">
                <a:latin typeface="+mj-lt"/>
                <a:ea typeface="+mj-ea"/>
                <a:cs typeface="+mj-cs"/>
              </a:rPr>
              <a:t>a 11. (12.) évfolyamra </a:t>
            </a:r>
          </a:p>
        </p:txBody>
      </p:sp>
      <p:sp>
        <p:nvSpPr>
          <p:cNvPr id="4" name="Téglalap 3"/>
          <p:cNvSpPr/>
          <p:nvPr/>
        </p:nvSpPr>
        <p:spPr>
          <a:xfrm>
            <a:off x="1865746" y="1868237"/>
            <a:ext cx="7361382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hu-HU" altLang="hu-HU" sz="3600" b="1" dirty="0">
                <a:latin typeface="Book Antiqua" panose="02040602050305030304" pitchFamily="18" charset="0"/>
              </a:rPr>
              <a:t>A választást érdemes alaposan megfontolni!</a:t>
            </a:r>
          </a:p>
          <a:p>
            <a:pPr algn="ctr"/>
            <a:endParaRPr lang="hu-HU" altLang="hu-HU" sz="4800" b="1" dirty="0">
              <a:latin typeface="Book Antiqua" panose="02040602050305030304" pitchFamily="18" charset="0"/>
            </a:endParaRPr>
          </a:p>
          <a:p>
            <a:pPr algn="ctr"/>
            <a:r>
              <a:rPr lang="hu-HU" altLang="hu-HU" sz="4800" b="1" dirty="0">
                <a:latin typeface="Book Antiqua" panose="02040602050305030304" pitchFamily="18" charset="0"/>
              </a:rPr>
              <a:t>A döntés befolyásolni fogja </a:t>
            </a:r>
          </a:p>
          <a:p>
            <a:pPr algn="ctr"/>
            <a:r>
              <a:rPr lang="hu-HU" altLang="hu-HU" sz="4800" b="1" dirty="0">
                <a:latin typeface="Book Antiqua" panose="02040602050305030304" pitchFamily="18" charset="0"/>
              </a:rPr>
              <a:t>a továbbtanulást!</a:t>
            </a:r>
          </a:p>
        </p:txBody>
      </p:sp>
    </p:spTree>
    <p:extLst>
      <p:ext uri="{BB962C8B-B14F-4D97-AF65-F5344CB8AC3E}">
        <p14:creationId xmlns:p14="http://schemas.microsoft.com/office/powerpoint/2010/main" val="32538669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BBF63465-186A-4966-A50C-B4142298EA6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162094" y="1643899"/>
            <a:ext cx="1932495" cy="630548"/>
          </a:xfrm>
        </p:spPr>
        <p:txBody>
          <a:bodyPr>
            <a:noAutofit/>
          </a:bodyPr>
          <a:lstStyle/>
          <a:p>
            <a:r>
              <a:rPr lang="hu-HU" sz="1400" b="1" dirty="0"/>
              <a:t>„…helytálljunk, mégis szabadon szaladjunk”</a:t>
            </a:r>
            <a:br>
              <a:rPr lang="hu-HU" sz="1400" dirty="0"/>
            </a:br>
            <a:r>
              <a:rPr lang="hu-HU" sz="1400" dirty="0"/>
              <a:t>(Illyés Gyula)</a:t>
            </a:r>
          </a:p>
        </p:txBody>
      </p:sp>
      <p:pic>
        <p:nvPicPr>
          <p:cNvPr id="5" name="Kép 4">
            <a:extLst>
              <a:ext uri="{FF2B5EF4-FFF2-40B4-BE49-F238E27FC236}">
                <a16:creationId xmlns:a16="http://schemas.microsoft.com/office/drawing/2014/main" id="{60F6A32C-208E-47DE-8E4A-D5E44B0453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22988" y="170895"/>
            <a:ext cx="810706" cy="1293895"/>
          </a:xfrm>
          <a:prstGeom prst="rect">
            <a:avLst/>
          </a:prstGeom>
        </p:spPr>
      </p:pic>
      <p:sp>
        <p:nvSpPr>
          <p:cNvPr id="3" name="Téglalap 2">
            <a:extLst>
              <a:ext uri="{FF2B5EF4-FFF2-40B4-BE49-F238E27FC236}">
                <a16:creationId xmlns:a16="http://schemas.microsoft.com/office/drawing/2014/main" id="{DDB845CA-6A82-4638-BE19-F5D2B0BFDDB0}"/>
              </a:ext>
            </a:extLst>
          </p:cNvPr>
          <p:cNvSpPr/>
          <p:nvPr/>
        </p:nvSpPr>
        <p:spPr>
          <a:xfrm>
            <a:off x="3227110" y="437922"/>
            <a:ext cx="5599522" cy="7571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</a:pPr>
            <a:r>
              <a:rPr lang="hu-HU" sz="1600" b="1" dirty="0">
                <a:latin typeface="+mj-lt"/>
                <a:ea typeface="+mj-ea"/>
                <a:cs typeface="+mj-cs"/>
              </a:rPr>
              <a:t>Tájékoztató </a:t>
            </a:r>
            <a:br>
              <a:rPr lang="hu-HU" sz="1600" b="1" dirty="0">
                <a:latin typeface="+mj-lt"/>
                <a:ea typeface="+mj-ea"/>
                <a:cs typeface="+mj-cs"/>
              </a:rPr>
            </a:br>
            <a:r>
              <a:rPr lang="hu-HU" sz="1600" b="1" dirty="0">
                <a:latin typeface="+mj-lt"/>
                <a:ea typeface="+mj-ea"/>
                <a:cs typeface="+mj-cs"/>
              </a:rPr>
              <a:t>az egyéni tanrend összeállításához </a:t>
            </a:r>
            <a:br>
              <a:rPr lang="hu-HU" sz="1600" b="1" dirty="0">
                <a:latin typeface="+mj-lt"/>
                <a:ea typeface="+mj-ea"/>
                <a:cs typeface="+mj-cs"/>
              </a:rPr>
            </a:br>
            <a:r>
              <a:rPr lang="hu-HU" sz="1600" b="1" dirty="0">
                <a:latin typeface="+mj-lt"/>
                <a:ea typeface="+mj-ea"/>
                <a:cs typeface="+mj-cs"/>
              </a:rPr>
              <a:t>a 11. (12.) évfolyamra </a:t>
            </a:r>
          </a:p>
        </p:txBody>
      </p:sp>
      <p:sp>
        <p:nvSpPr>
          <p:cNvPr id="6" name="Téglalap 5"/>
          <p:cNvSpPr/>
          <p:nvPr/>
        </p:nvSpPr>
        <p:spPr>
          <a:xfrm>
            <a:off x="1073512" y="1643899"/>
            <a:ext cx="9088582" cy="43396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defTabSz="4572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hu-HU" sz="2800" b="1" kern="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A 11. évfolyamon minden </a:t>
            </a:r>
            <a:r>
              <a:rPr lang="hu-HU" sz="2800" b="1" kern="0" dirty="0" err="1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tanulónk</a:t>
            </a:r>
            <a:r>
              <a:rPr lang="hu-HU" sz="2800" b="1" kern="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 számára kötelező a tantárgyak alapóraszáma (összesen heti 26 óra) fölött legalább heti +4 órát érettségire felkészítő órák felvételére fordítania.</a:t>
            </a:r>
          </a:p>
          <a:p>
            <a:pPr lvl="0" defTabSz="4572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hu-HU" sz="2400" b="1" kern="0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anose="02040602050305030304" pitchFamily="18" charset="0"/>
            </a:endParaRPr>
          </a:p>
          <a:p>
            <a:pPr lvl="0" algn="just" defTabSz="4572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hu-HU" sz="2800" b="1" kern="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 11 (-12). évfolyamon lehetőleg választani kell legalább egy heti 3 órás emelt óraszámú természettudományos tantárgyat (kémia, fizika, biológia, földrajz), mert a lehetőségek jelentősen kibővülnek e tárgyak tanulása által.  </a:t>
            </a:r>
          </a:p>
        </p:txBody>
      </p:sp>
    </p:spTree>
    <p:extLst>
      <p:ext uri="{BB962C8B-B14F-4D97-AF65-F5344CB8AC3E}">
        <p14:creationId xmlns:p14="http://schemas.microsoft.com/office/powerpoint/2010/main" val="41919856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BBF63465-186A-4966-A50C-B4142298EA6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162094" y="1643899"/>
            <a:ext cx="1932495" cy="630548"/>
          </a:xfrm>
        </p:spPr>
        <p:txBody>
          <a:bodyPr>
            <a:noAutofit/>
          </a:bodyPr>
          <a:lstStyle/>
          <a:p>
            <a:r>
              <a:rPr lang="hu-HU" sz="1400" b="1" dirty="0"/>
              <a:t>„…helytálljunk, mégis szabadon szaladjunk”</a:t>
            </a:r>
            <a:br>
              <a:rPr lang="hu-HU" sz="1400" dirty="0"/>
            </a:br>
            <a:r>
              <a:rPr lang="hu-HU" sz="1400" dirty="0"/>
              <a:t>(Illyés Gyula)</a:t>
            </a:r>
          </a:p>
        </p:txBody>
      </p:sp>
      <p:pic>
        <p:nvPicPr>
          <p:cNvPr id="5" name="Kép 4">
            <a:extLst>
              <a:ext uri="{FF2B5EF4-FFF2-40B4-BE49-F238E27FC236}">
                <a16:creationId xmlns:a16="http://schemas.microsoft.com/office/drawing/2014/main" id="{60F6A32C-208E-47DE-8E4A-D5E44B0453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22988" y="170895"/>
            <a:ext cx="810706" cy="1293895"/>
          </a:xfrm>
          <a:prstGeom prst="rect">
            <a:avLst/>
          </a:prstGeom>
        </p:spPr>
      </p:pic>
      <p:sp>
        <p:nvSpPr>
          <p:cNvPr id="3" name="Téglalap 2">
            <a:extLst>
              <a:ext uri="{FF2B5EF4-FFF2-40B4-BE49-F238E27FC236}">
                <a16:creationId xmlns:a16="http://schemas.microsoft.com/office/drawing/2014/main" id="{DDB845CA-6A82-4638-BE19-F5D2B0BFDDB0}"/>
              </a:ext>
            </a:extLst>
          </p:cNvPr>
          <p:cNvSpPr/>
          <p:nvPr/>
        </p:nvSpPr>
        <p:spPr>
          <a:xfrm>
            <a:off x="3227110" y="437922"/>
            <a:ext cx="5599522" cy="7571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</a:pPr>
            <a:r>
              <a:rPr lang="hu-HU" sz="1600" b="1" dirty="0">
                <a:latin typeface="+mj-lt"/>
                <a:ea typeface="+mj-ea"/>
                <a:cs typeface="+mj-cs"/>
              </a:rPr>
              <a:t>Tájékoztató </a:t>
            </a:r>
            <a:br>
              <a:rPr lang="hu-HU" sz="1600" b="1" dirty="0">
                <a:latin typeface="+mj-lt"/>
                <a:ea typeface="+mj-ea"/>
                <a:cs typeface="+mj-cs"/>
              </a:rPr>
            </a:br>
            <a:r>
              <a:rPr lang="hu-HU" sz="1600" b="1" dirty="0">
                <a:latin typeface="+mj-lt"/>
                <a:ea typeface="+mj-ea"/>
                <a:cs typeface="+mj-cs"/>
              </a:rPr>
              <a:t>az egyéni tanrend összeállításához </a:t>
            </a:r>
            <a:br>
              <a:rPr lang="hu-HU" sz="1600" b="1" dirty="0">
                <a:latin typeface="+mj-lt"/>
                <a:ea typeface="+mj-ea"/>
                <a:cs typeface="+mj-cs"/>
              </a:rPr>
            </a:br>
            <a:r>
              <a:rPr lang="hu-HU" sz="1600" b="1" dirty="0">
                <a:latin typeface="+mj-lt"/>
                <a:ea typeface="+mj-ea"/>
                <a:cs typeface="+mj-cs"/>
              </a:rPr>
              <a:t>a 11. (12.) évfolyamra </a:t>
            </a:r>
          </a:p>
        </p:txBody>
      </p:sp>
      <p:graphicFrame>
        <p:nvGraphicFramePr>
          <p:cNvPr id="6" name="Tartalom helye 3">
            <a:extLst>
              <a:ext uri="{FF2B5EF4-FFF2-40B4-BE49-F238E27FC236}">
                <a16:creationId xmlns:a16="http://schemas.microsoft.com/office/drawing/2014/main" id="{BD3B6898-244D-4B4B-BDCE-FD2A859FEC0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65521202"/>
              </p:ext>
            </p:extLst>
          </p:nvPr>
        </p:nvGraphicFramePr>
        <p:xfrm>
          <a:off x="2798617" y="90631"/>
          <a:ext cx="5652656" cy="6511989"/>
        </p:xfrm>
        <a:graphic>
          <a:graphicData uri="http://schemas.openxmlformats.org/drawingml/2006/table">
            <a:tbl>
              <a:tblPr firstRow="1" firstCol="1" bandRow="1"/>
              <a:tblGrid>
                <a:gridCol w="27518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7593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2484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8049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 panose="020B060302020202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 panose="020B060302020202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 panose="020B060302020202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 panose="020B060302020202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 panose="020B060302020202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 panose="020B060302020202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 panose="020B060302020202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 panose="020B060302020202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 panose="020B0603020202020204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u-HU" sz="1400" b="1" dirty="0">
                          <a:solidFill>
                            <a:schemeClr val="tx1"/>
                          </a:solidFill>
                          <a:effectLst/>
                        </a:rPr>
                        <a:t>Tantárgyak</a:t>
                      </a:r>
                      <a:endParaRPr lang="hu-HU" sz="1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354" marR="35354" marT="0" marB="0" anchor="b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FCBE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 panose="020B060302020202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 panose="020B060302020202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 panose="020B060302020202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 panose="020B060302020202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 panose="020B060302020202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 panose="020B060302020202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 panose="020B060302020202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 panose="020B060302020202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 panose="020B0603020202020204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u-HU" sz="1600" b="1">
                          <a:solidFill>
                            <a:schemeClr val="tx1"/>
                          </a:solidFill>
                          <a:effectLst/>
                        </a:rPr>
                        <a:t>11. évf.</a:t>
                      </a:r>
                      <a:endParaRPr lang="hu-HU" sz="16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354" marR="35354" marT="0" marB="0" anchor="b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FCBE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 panose="020B060302020202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 panose="020B060302020202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 panose="020B060302020202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 panose="020B060302020202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 panose="020B060302020202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 panose="020B060302020202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 panose="020B060302020202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 panose="020B060302020202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 panose="020B0603020202020204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u-HU" sz="1600" b="1">
                          <a:solidFill>
                            <a:schemeClr val="tx1"/>
                          </a:solidFill>
                          <a:effectLst/>
                        </a:rPr>
                        <a:t>12. évf.</a:t>
                      </a:r>
                      <a:endParaRPr lang="hu-HU" sz="16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354" marR="35354" marT="0" marB="0" anchor="b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FCB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049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 panose="020B060302020202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 panose="020B060302020202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 panose="020B060302020202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 panose="020B060302020202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 panose="020B060302020202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 panose="020B060302020202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 panose="020B060302020202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 panose="020B060302020202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 panose="020B0603020202020204"/>
                        </a:defRPr>
                      </a:lvl9pPr>
                    </a:lstStyle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u-HU" sz="1400" b="1">
                          <a:solidFill>
                            <a:schemeClr val="tx1"/>
                          </a:solidFill>
                          <a:effectLst/>
                        </a:rPr>
                        <a:t>Magyar nyelv és irodalom</a:t>
                      </a:r>
                      <a:endParaRPr lang="hu-HU" sz="14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354" marR="35354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FCBE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u-HU" sz="1600" b="1">
                          <a:solidFill>
                            <a:schemeClr val="tx1"/>
                          </a:solidFill>
                          <a:effectLst/>
                        </a:rPr>
                        <a:t>4+2</a:t>
                      </a:r>
                      <a:endParaRPr lang="hu-HU" sz="16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354" marR="35354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FCBEF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u-HU" sz="1600" b="1">
                          <a:solidFill>
                            <a:schemeClr val="tx1"/>
                          </a:solidFill>
                          <a:effectLst/>
                        </a:rPr>
                        <a:t>4+2</a:t>
                      </a:r>
                      <a:endParaRPr lang="hu-HU" sz="16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354" marR="35354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FCBEF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7070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 panose="020B060302020202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 panose="020B060302020202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 panose="020B060302020202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 panose="020B060302020202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 panose="020B060302020202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 panose="020B060302020202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 panose="020B060302020202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 panose="020B060302020202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 panose="020B0603020202020204"/>
                        </a:defRPr>
                      </a:lvl9pPr>
                    </a:lstStyle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u-HU" sz="1400" b="1">
                          <a:solidFill>
                            <a:schemeClr val="tx1"/>
                          </a:solidFill>
                          <a:effectLst/>
                        </a:rPr>
                        <a:t>Matematika</a:t>
                      </a:r>
                      <a:endParaRPr lang="hu-HU" sz="14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354" marR="35354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FCBE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u-HU" sz="1600" b="1">
                          <a:solidFill>
                            <a:schemeClr val="tx1"/>
                          </a:solidFill>
                          <a:effectLst/>
                        </a:rPr>
                        <a:t>3+2</a:t>
                      </a:r>
                      <a:endParaRPr lang="hu-HU" sz="16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354" marR="35354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FCBEF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u-HU" sz="1600" b="1">
                          <a:solidFill>
                            <a:schemeClr val="tx1"/>
                          </a:solidFill>
                          <a:effectLst/>
                        </a:rPr>
                        <a:t>3+2 (e. sz.) 3+1</a:t>
                      </a:r>
                      <a:endParaRPr lang="hu-HU" sz="16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354" marR="35354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FCBEF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3678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 panose="020B060302020202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 panose="020B060302020202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 panose="020B060302020202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 panose="020B060302020202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 panose="020B060302020202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 panose="020B060302020202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 panose="020B060302020202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 panose="020B060302020202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 panose="020B0603020202020204"/>
                        </a:defRPr>
                      </a:lvl9pPr>
                    </a:lstStyle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u-HU" sz="1400" b="1">
                          <a:solidFill>
                            <a:schemeClr val="tx1"/>
                          </a:solidFill>
                          <a:effectLst/>
                        </a:rPr>
                        <a:t>Történelem</a:t>
                      </a:r>
                      <a:endParaRPr lang="hu-HU" sz="14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354" marR="35354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FCBE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u-HU" sz="1600" b="1">
                          <a:solidFill>
                            <a:schemeClr val="tx1"/>
                          </a:solidFill>
                          <a:effectLst/>
                        </a:rPr>
                        <a:t>3+2</a:t>
                      </a:r>
                      <a:endParaRPr lang="hu-HU" sz="16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354" marR="35354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FCBEF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u-HU" sz="1600" b="1">
                          <a:solidFill>
                            <a:schemeClr val="tx1"/>
                          </a:solidFill>
                          <a:effectLst/>
                        </a:rPr>
                        <a:t>3+2</a:t>
                      </a:r>
                      <a:endParaRPr lang="hu-HU" sz="16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354" marR="35354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FCBEF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049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 panose="020B060302020202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 panose="020B060302020202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 panose="020B060302020202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 panose="020B060302020202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 panose="020B060302020202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 panose="020B060302020202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 panose="020B060302020202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 panose="020B060302020202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 panose="020B0603020202020204"/>
                        </a:defRPr>
                      </a:lvl9pPr>
                    </a:lstStyle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u-HU" sz="1400" b="1">
                          <a:solidFill>
                            <a:schemeClr val="tx1"/>
                          </a:solidFill>
                          <a:effectLst/>
                        </a:rPr>
                        <a:t>Állampolgári ismeretek</a:t>
                      </a:r>
                      <a:endParaRPr lang="hu-HU" sz="14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354" marR="35354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FCBE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u-HU" sz="1600" b="1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hu-HU" sz="16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354" marR="35354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FCBEF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u-HU" sz="1600" b="1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hu-HU" sz="16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354" marR="35354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FCBEF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8049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 panose="020B060302020202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 panose="020B060302020202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 panose="020B060302020202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 panose="020B060302020202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 panose="020B060302020202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 panose="020B060302020202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 panose="020B060302020202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 panose="020B060302020202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 panose="020B0603020202020204"/>
                        </a:defRPr>
                      </a:lvl9pPr>
                    </a:lstStyle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u-HU" sz="1400" b="1">
                          <a:solidFill>
                            <a:schemeClr val="tx1"/>
                          </a:solidFill>
                          <a:effectLst/>
                        </a:rPr>
                        <a:t>Természettudomány</a:t>
                      </a:r>
                      <a:endParaRPr lang="hu-HU" sz="14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354" marR="35354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FCBE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u-HU" sz="1600" b="1">
                          <a:solidFill>
                            <a:schemeClr val="tx1"/>
                          </a:solidFill>
                          <a:effectLst/>
                        </a:rPr>
                        <a:t>0+2</a:t>
                      </a:r>
                      <a:endParaRPr lang="hu-HU" sz="16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354" marR="35354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FCBEF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u-HU" sz="1600" b="1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hu-HU" sz="16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354" marR="35354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FCBEF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3678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 panose="020B060302020202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 panose="020B060302020202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 panose="020B060302020202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 panose="020B060302020202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 panose="020B060302020202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 panose="020B060302020202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 panose="020B060302020202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 panose="020B060302020202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 panose="020B0603020202020204"/>
                        </a:defRPr>
                      </a:lvl9pPr>
                    </a:lstStyle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u-HU" sz="1400" b="1">
                          <a:solidFill>
                            <a:schemeClr val="tx1"/>
                          </a:solidFill>
                          <a:effectLst/>
                        </a:rPr>
                        <a:t>Kémia</a:t>
                      </a:r>
                      <a:endParaRPr lang="hu-HU" sz="14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354" marR="35354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FCBE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u-HU" sz="1600" b="1">
                          <a:solidFill>
                            <a:schemeClr val="tx1"/>
                          </a:solidFill>
                          <a:effectLst/>
                        </a:rPr>
                        <a:t>0+3</a:t>
                      </a:r>
                      <a:endParaRPr lang="hu-HU" sz="16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354" marR="35354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FCBEF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u-HU" sz="1600" b="1">
                          <a:solidFill>
                            <a:schemeClr val="tx1"/>
                          </a:solidFill>
                          <a:effectLst/>
                        </a:rPr>
                        <a:t>0+3</a:t>
                      </a:r>
                      <a:endParaRPr lang="hu-HU" sz="16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354" marR="35354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FCBEF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3678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 panose="020B060302020202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 panose="020B060302020202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 panose="020B060302020202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 panose="020B060302020202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 panose="020B060302020202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 panose="020B060302020202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 panose="020B060302020202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 panose="020B060302020202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 panose="020B0603020202020204"/>
                        </a:defRPr>
                      </a:lvl9pPr>
                    </a:lstStyle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u-HU" sz="1400" b="1">
                          <a:solidFill>
                            <a:schemeClr val="tx1"/>
                          </a:solidFill>
                          <a:effectLst/>
                        </a:rPr>
                        <a:t>Fizika</a:t>
                      </a:r>
                      <a:endParaRPr lang="hu-HU" sz="14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354" marR="35354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FCBE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u-HU" sz="1600" b="1">
                          <a:solidFill>
                            <a:schemeClr val="tx1"/>
                          </a:solidFill>
                          <a:effectLst/>
                        </a:rPr>
                        <a:t>0+3</a:t>
                      </a:r>
                      <a:endParaRPr lang="hu-HU" sz="16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354" marR="35354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FCBEF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u-HU" sz="1600" b="1">
                          <a:solidFill>
                            <a:schemeClr val="tx1"/>
                          </a:solidFill>
                          <a:effectLst/>
                        </a:rPr>
                        <a:t>0+3</a:t>
                      </a:r>
                      <a:endParaRPr lang="hu-HU" sz="16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354" marR="35354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FCBEF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3678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 panose="020B060302020202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 panose="020B060302020202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 panose="020B060302020202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 panose="020B060302020202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 panose="020B060302020202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 panose="020B060302020202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 panose="020B060302020202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 panose="020B060302020202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 panose="020B0603020202020204"/>
                        </a:defRPr>
                      </a:lvl9pPr>
                    </a:lstStyle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u-HU" sz="1400" b="1">
                          <a:solidFill>
                            <a:schemeClr val="tx1"/>
                          </a:solidFill>
                          <a:effectLst/>
                        </a:rPr>
                        <a:t>Biológia</a:t>
                      </a:r>
                      <a:endParaRPr lang="hu-HU" sz="14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354" marR="35354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FCBE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u-HU" sz="1600" b="1">
                          <a:solidFill>
                            <a:schemeClr val="tx1"/>
                          </a:solidFill>
                          <a:effectLst/>
                        </a:rPr>
                        <a:t>0+3</a:t>
                      </a:r>
                      <a:endParaRPr lang="hu-HU" sz="16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354" marR="35354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FCBEF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u-HU" sz="1600" b="1">
                          <a:solidFill>
                            <a:schemeClr val="tx1"/>
                          </a:solidFill>
                          <a:effectLst/>
                        </a:rPr>
                        <a:t>0+3</a:t>
                      </a:r>
                      <a:endParaRPr lang="hu-HU" sz="16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354" marR="35354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FCBEF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3678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 panose="020B060302020202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 panose="020B060302020202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 panose="020B060302020202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 panose="020B060302020202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 panose="020B060302020202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 panose="020B060302020202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 panose="020B060302020202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 panose="020B060302020202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 panose="020B0603020202020204"/>
                        </a:defRPr>
                      </a:lvl9pPr>
                    </a:lstStyle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u-HU" sz="1400" b="1">
                          <a:solidFill>
                            <a:schemeClr val="tx1"/>
                          </a:solidFill>
                          <a:effectLst/>
                        </a:rPr>
                        <a:t>Földrajz</a:t>
                      </a:r>
                      <a:endParaRPr lang="hu-HU" sz="14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354" marR="35354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FCBE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u-HU" sz="1600" b="1">
                          <a:solidFill>
                            <a:schemeClr val="tx1"/>
                          </a:solidFill>
                          <a:effectLst/>
                        </a:rPr>
                        <a:t>0+3</a:t>
                      </a:r>
                      <a:endParaRPr lang="hu-HU" sz="16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354" marR="35354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FCBEF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u-HU" sz="1600" b="1">
                          <a:solidFill>
                            <a:schemeClr val="tx1"/>
                          </a:solidFill>
                          <a:effectLst/>
                        </a:rPr>
                        <a:t>0+3</a:t>
                      </a:r>
                      <a:endParaRPr lang="hu-HU" sz="16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354" marR="35354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FCBEF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77070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 panose="020B060302020202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 panose="020B060302020202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 panose="020B060302020202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 panose="020B060302020202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 panose="020B060302020202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 panose="020B060302020202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 panose="020B060302020202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 panose="020B060302020202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 panose="020B0603020202020204"/>
                        </a:defRPr>
                      </a:lvl9pPr>
                    </a:lstStyle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u-HU" sz="1400" b="1">
                          <a:solidFill>
                            <a:schemeClr val="tx1"/>
                          </a:solidFill>
                          <a:effectLst/>
                        </a:rPr>
                        <a:t>I. élő idegen nyelv: angol/német nyelv</a:t>
                      </a:r>
                      <a:endParaRPr lang="hu-HU" sz="14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354" marR="35354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FCBE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u-HU" sz="1600" b="1">
                          <a:solidFill>
                            <a:schemeClr val="tx1"/>
                          </a:solidFill>
                          <a:effectLst/>
                        </a:rPr>
                        <a:t>4+2</a:t>
                      </a:r>
                      <a:endParaRPr lang="hu-HU" sz="16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354" marR="35354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FCBEF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u-HU" sz="1600" b="1">
                          <a:solidFill>
                            <a:schemeClr val="tx1"/>
                          </a:solidFill>
                          <a:effectLst/>
                        </a:rPr>
                        <a:t>4+2</a:t>
                      </a:r>
                      <a:endParaRPr lang="hu-HU" sz="16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354" marR="35354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FCBEF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57559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 panose="020B060302020202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 panose="020B060302020202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 panose="020B060302020202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 panose="020B060302020202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 panose="020B060302020202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 panose="020B060302020202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 panose="020B060302020202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 panose="020B060302020202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 panose="020B0603020202020204"/>
                        </a:defRPr>
                      </a:lvl9pPr>
                    </a:lstStyle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u-HU" sz="1400" b="1">
                          <a:solidFill>
                            <a:schemeClr val="tx1"/>
                          </a:solidFill>
                          <a:effectLst/>
                        </a:rPr>
                        <a:t>II. idegen nyelv: német/angol/olasz/orosz</a:t>
                      </a:r>
                      <a:endParaRPr lang="hu-HU" sz="14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354" marR="35354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FCBE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u-HU" sz="1600" b="1">
                          <a:solidFill>
                            <a:schemeClr val="tx1"/>
                          </a:solidFill>
                          <a:effectLst/>
                        </a:rPr>
                        <a:t>3+2</a:t>
                      </a:r>
                      <a:endParaRPr lang="hu-HU" sz="16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354" marR="35354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FCBEF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u-HU" sz="1600" b="1">
                          <a:solidFill>
                            <a:schemeClr val="tx1"/>
                          </a:solidFill>
                          <a:effectLst/>
                        </a:rPr>
                        <a:t>3+2</a:t>
                      </a:r>
                      <a:endParaRPr lang="hu-HU" sz="16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354" marR="35354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FCBEF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3678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 panose="020B060302020202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 panose="020B060302020202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 panose="020B060302020202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 panose="020B060302020202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 panose="020B060302020202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 panose="020B060302020202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 panose="020B060302020202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 panose="020B060302020202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 panose="020B0603020202020204"/>
                        </a:defRPr>
                      </a:lvl9pPr>
                    </a:lstStyle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u-HU" sz="1400" b="1">
                          <a:solidFill>
                            <a:schemeClr val="tx1"/>
                          </a:solidFill>
                          <a:effectLst/>
                        </a:rPr>
                        <a:t>Vizuális kultúra</a:t>
                      </a:r>
                      <a:endParaRPr lang="hu-HU" sz="14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354" marR="35354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FCBE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u-HU" sz="1600" b="1">
                          <a:solidFill>
                            <a:schemeClr val="tx1"/>
                          </a:solidFill>
                          <a:effectLst/>
                        </a:rPr>
                        <a:t> 1</a:t>
                      </a:r>
                      <a:endParaRPr lang="hu-HU" sz="16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354" marR="35354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FCBEF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u-HU" sz="1600" b="1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hu-HU" sz="16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354" marR="35354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FCBEF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8049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 panose="020B060302020202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 panose="020B060302020202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 panose="020B060302020202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 panose="020B060302020202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 panose="020B060302020202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 panose="020B060302020202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 panose="020B060302020202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 panose="020B060302020202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 panose="020B0603020202020204"/>
                        </a:defRPr>
                      </a:lvl9pPr>
                    </a:lstStyle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u-HU" sz="1400" b="1">
                          <a:solidFill>
                            <a:schemeClr val="tx1"/>
                          </a:solidFill>
                          <a:effectLst/>
                        </a:rPr>
                        <a:t>Mozgóképkultúra és médiaismeret</a:t>
                      </a:r>
                      <a:endParaRPr lang="hu-HU" sz="14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354" marR="35354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FCBE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u-HU" sz="1600" b="1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hu-HU" sz="16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354" marR="35354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FCBEF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u-HU" sz="1600" b="1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hu-HU" sz="16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354" marR="35354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FCBEF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3678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 panose="020B060302020202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 panose="020B060302020202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 panose="020B060302020202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 panose="020B060302020202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 panose="020B060302020202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 panose="020B060302020202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 panose="020B060302020202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 panose="020B060302020202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 panose="020B0603020202020204"/>
                        </a:defRPr>
                      </a:lvl9pPr>
                    </a:lstStyle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u-HU" sz="1400" b="1">
                          <a:solidFill>
                            <a:schemeClr val="tx1"/>
                          </a:solidFill>
                          <a:effectLst/>
                        </a:rPr>
                        <a:t>Digitális kultúra</a:t>
                      </a:r>
                      <a:endParaRPr lang="hu-HU" sz="14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354" marR="35354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FCBE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u-HU" sz="1600" b="1">
                          <a:solidFill>
                            <a:schemeClr val="tx1"/>
                          </a:solidFill>
                          <a:effectLst/>
                        </a:rPr>
                        <a:t>2+2</a:t>
                      </a:r>
                      <a:endParaRPr lang="hu-HU" sz="16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354" marR="35354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FCBEF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u-HU" sz="1600" b="1">
                          <a:solidFill>
                            <a:schemeClr val="tx1"/>
                          </a:solidFill>
                          <a:effectLst/>
                        </a:rPr>
                        <a:t>0+4</a:t>
                      </a:r>
                      <a:endParaRPr lang="hu-HU" sz="16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354" marR="35354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FCBEF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3678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 panose="020B060302020202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 panose="020B060302020202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 panose="020B060302020202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 panose="020B060302020202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 panose="020B060302020202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 panose="020B060302020202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 panose="020B060302020202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 panose="020B060302020202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 panose="020B0603020202020204"/>
                        </a:defRPr>
                      </a:lvl9pPr>
                    </a:lstStyle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u-HU" sz="1400" b="1">
                          <a:solidFill>
                            <a:schemeClr val="tx1"/>
                          </a:solidFill>
                          <a:effectLst/>
                        </a:rPr>
                        <a:t>Testnevelés</a:t>
                      </a:r>
                      <a:endParaRPr lang="hu-HU" sz="14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354" marR="35354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FCBE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u-HU" sz="1600" b="1">
                          <a:solidFill>
                            <a:schemeClr val="tx1"/>
                          </a:solidFill>
                          <a:effectLst/>
                        </a:rPr>
                        <a:t>5+2</a:t>
                      </a:r>
                      <a:endParaRPr lang="hu-HU" sz="16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354" marR="35354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FCBEF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u-HU" sz="1600" b="1">
                          <a:solidFill>
                            <a:schemeClr val="tx1"/>
                          </a:solidFill>
                          <a:effectLst/>
                        </a:rPr>
                        <a:t>5+2</a:t>
                      </a:r>
                      <a:endParaRPr lang="hu-HU" sz="16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354" marR="35354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FCBEF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30407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 panose="020B060302020202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 panose="020B060302020202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 panose="020B060302020202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 panose="020B060302020202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 panose="020B060302020202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 panose="020B060302020202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 panose="020B060302020202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 panose="020B060302020202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 panose="020B0603020202020204"/>
                        </a:defRPr>
                      </a:lvl9pPr>
                    </a:lstStyle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u-HU" sz="1400" b="1" dirty="0">
                          <a:solidFill>
                            <a:schemeClr val="tx1"/>
                          </a:solidFill>
                          <a:effectLst/>
                        </a:rPr>
                        <a:t>Közösségi nevelés (osztályfőnöki)</a:t>
                      </a:r>
                      <a:endParaRPr lang="hu-HU" sz="1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354" marR="35354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FCBE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u-HU" sz="1600" b="1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hu-HU" sz="16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354" marR="35354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FCBEF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u-HU" sz="1600" b="1" dirty="0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hu-HU" sz="16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354" marR="35354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FCBEF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160171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BBF63465-186A-4966-A50C-B4142298EA6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162094" y="1643899"/>
            <a:ext cx="1932495" cy="630548"/>
          </a:xfrm>
        </p:spPr>
        <p:txBody>
          <a:bodyPr>
            <a:noAutofit/>
          </a:bodyPr>
          <a:lstStyle/>
          <a:p>
            <a:r>
              <a:rPr lang="hu-HU" sz="1400" b="1" dirty="0"/>
              <a:t>„…helytálljunk, mégis szabadon szaladjunk”</a:t>
            </a:r>
            <a:br>
              <a:rPr lang="hu-HU" sz="1400" dirty="0"/>
            </a:br>
            <a:r>
              <a:rPr lang="hu-HU" sz="1400" dirty="0"/>
              <a:t>(Illyés Gyula)</a:t>
            </a:r>
          </a:p>
        </p:txBody>
      </p:sp>
      <p:pic>
        <p:nvPicPr>
          <p:cNvPr id="5" name="Kép 4">
            <a:extLst>
              <a:ext uri="{FF2B5EF4-FFF2-40B4-BE49-F238E27FC236}">
                <a16:creationId xmlns:a16="http://schemas.microsoft.com/office/drawing/2014/main" id="{60F6A32C-208E-47DE-8E4A-D5E44B0453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22988" y="170895"/>
            <a:ext cx="810706" cy="1293895"/>
          </a:xfrm>
          <a:prstGeom prst="rect">
            <a:avLst/>
          </a:prstGeom>
        </p:spPr>
      </p:pic>
      <p:sp>
        <p:nvSpPr>
          <p:cNvPr id="3" name="Téglalap 2">
            <a:extLst>
              <a:ext uri="{FF2B5EF4-FFF2-40B4-BE49-F238E27FC236}">
                <a16:creationId xmlns:a16="http://schemas.microsoft.com/office/drawing/2014/main" id="{DDB845CA-6A82-4638-BE19-F5D2B0BFDDB0}"/>
              </a:ext>
            </a:extLst>
          </p:cNvPr>
          <p:cNvSpPr/>
          <p:nvPr/>
        </p:nvSpPr>
        <p:spPr>
          <a:xfrm>
            <a:off x="3227110" y="437922"/>
            <a:ext cx="5599522" cy="7571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</a:pPr>
            <a:r>
              <a:rPr lang="hu-HU" sz="1600" b="1" dirty="0">
                <a:latin typeface="+mj-lt"/>
                <a:ea typeface="+mj-ea"/>
                <a:cs typeface="+mj-cs"/>
              </a:rPr>
              <a:t>Tájékoztató </a:t>
            </a:r>
            <a:br>
              <a:rPr lang="hu-HU" sz="1600" b="1" dirty="0">
                <a:latin typeface="+mj-lt"/>
                <a:ea typeface="+mj-ea"/>
                <a:cs typeface="+mj-cs"/>
              </a:rPr>
            </a:br>
            <a:r>
              <a:rPr lang="hu-HU" sz="1600" b="1" dirty="0">
                <a:latin typeface="+mj-lt"/>
                <a:ea typeface="+mj-ea"/>
                <a:cs typeface="+mj-cs"/>
              </a:rPr>
              <a:t>az egyéni tanrend összeállításához </a:t>
            </a:r>
            <a:br>
              <a:rPr lang="hu-HU" sz="1600" b="1" dirty="0">
                <a:latin typeface="+mj-lt"/>
                <a:ea typeface="+mj-ea"/>
                <a:cs typeface="+mj-cs"/>
              </a:rPr>
            </a:br>
            <a:r>
              <a:rPr lang="hu-HU" sz="1600" b="1" dirty="0">
                <a:latin typeface="+mj-lt"/>
                <a:ea typeface="+mj-ea"/>
                <a:cs typeface="+mj-cs"/>
              </a:rPr>
              <a:t>a 11. (12.) évfolyamra </a:t>
            </a:r>
          </a:p>
        </p:txBody>
      </p:sp>
      <p:sp>
        <p:nvSpPr>
          <p:cNvPr id="4" name="Téglalap 3"/>
          <p:cNvSpPr/>
          <p:nvPr/>
        </p:nvSpPr>
        <p:spPr>
          <a:xfrm>
            <a:off x="4051908" y="1195052"/>
            <a:ext cx="355738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Bef>
                <a:spcPct val="0"/>
              </a:spcBef>
            </a:pPr>
            <a:r>
              <a:rPr lang="hu-HU" altLang="hu-HU" b="1" dirty="0">
                <a:latin typeface="Book Antiqua" panose="02040602050305030304" pitchFamily="18" charset="0"/>
              </a:rPr>
              <a:t>Felkészítés </a:t>
            </a:r>
            <a:r>
              <a:rPr lang="hu-HU" altLang="hu-HU" b="1" dirty="0">
                <a:solidFill>
                  <a:srgbClr val="FF0000"/>
                </a:solidFill>
                <a:latin typeface="Book Antiqua" panose="02040602050305030304" pitchFamily="18" charset="0"/>
              </a:rPr>
              <a:t>kétszintű </a:t>
            </a:r>
            <a:r>
              <a:rPr lang="hu-HU" altLang="hu-HU" b="1" dirty="0">
                <a:latin typeface="Book Antiqua" panose="02040602050305030304" pitchFamily="18" charset="0"/>
              </a:rPr>
              <a:t>érettségire</a:t>
            </a:r>
          </a:p>
        </p:txBody>
      </p:sp>
      <p:graphicFrame>
        <p:nvGraphicFramePr>
          <p:cNvPr id="6" name="Group 49">
            <a:extLst>
              <a:ext uri="{FF2B5EF4-FFF2-40B4-BE49-F238E27FC236}">
                <a16:creationId xmlns:a16="http://schemas.microsoft.com/office/drawing/2014/main" id="{97E0D571-B008-42AB-91A0-57C441C9FFC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80219508"/>
              </p:ext>
            </p:extLst>
          </p:nvPr>
        </p:nvGraphicFramePr>
        <p:xfrm>
          <a:off x="1499106" y="1607128"/>
          <a:ext cx="8662988" cy="5263371"/>
        </p:xfrm>
        <a:graphic>
          <a:graphicData uri="http://schemas.openxmlformats.org/drawingml/2006/table">
            <a:tbl>
              <a:tblPr/>
              <a:tblGrid>
                <a:gridCol w="213054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34870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18373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1748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Book Antiqua" panose="02040602050305030304" pitchFamily="18" charset="0"/>
                          <a:cs typeface="Times New Roman" pitchFamily="18" charset="0"/>
                        </a:rPr>
                        <a:t>Képzési típus</a:t>
                      </a:r>
                      <a:endParaRPr kumimoji="0" lang="hu-HU" sz="2400" b="1" i="0" u="none" strike="noStrike" cap="none" normalizeH="0" baseline="0" dirty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91430" marR="91430" marT="45699" marB="45699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Book Antiqua" panose="02040602050305030304" pitchFamily="18" charset="0"/>
                          <a:cs typeface="Times New Roman" pitchFamily="18" charset="0"/>
                        </a:rPr>
                        <a:t>GIMNÁZIUM</a:t>
                      </a:r>
                      <a:endParaRPr kumimoji="0" lang="hu-HU" sz="2400" b="1" i="0" u="none" strike="noStrike" cap="none" normalizeH="0" baseline="0" dirty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91430" marR="91430" marT="45699" marB="45699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092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hu-HU" sz="1400" b="1" i="0" u="none" strike="noStrike" cap="none" normalizeH="0" baseline="0" dirty="0">
                        <a:ln>
                          <a:noFill/>
                        </a:ln>
                        <a:solidFill>
                          <a:srgbClr val="FFFF66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Book Antiqua" panose="02040602050305030304" pitchFamily="18" charset="0"/>
                      </a:endParaRPr>
                    </a:p>
                  </a:txBody>
                  <a:tcPr marL="91430" marR="91430" marT="45699" marB="45699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Book Antiqua" panose="02040602050305030304" pitchFamily="18" charset="0"/>
                          <a:cs typeface="Times New Roman" pitchFamily="18" charset="0"/>
                        </a:rPr>
                        <a:t>EMELT SZINT</a:t>
                      </a:r>
                      <a:endParaRPr kumimoji="0" lang="hu-HU" sz="1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Book Antiqua" panose="02040602050305030304" pitchFamily="18" charset="0"/>
                      </a:endParaRPr>
                    </a:p>
                  </a:txBody>
                  <a:tcPr marL="91430" marR="91430" marT="45699" marB="45699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Book Antiqua" panose="02040602050305030304" pitchFamily="18" charset="0"/>
                          <a:cs typeface="Times New Roman" pitchFamily="18" charset="0"/>
                        </a:rPr>
                        <a:t>KÖZÉPSZINT</a:t>
                      </a:r>
                      <a:endParaRPr kumimoji="0" lang="hu-HU" sz="1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Book Antiqua" panose="02040602050305030304" pitchFamily="18" charset="0"/>
                      </a:endParaRPr>
                    </a:p>
                  </a:txBody>
                  <a:tcPr marL="91430" marR="91430" marT="45699" marB="45699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40038">
                <a:tc rowSpan="4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>
                              <a:lumMod val="7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Book Antiqua" panose="02040602050305030304" pitchFamily="18" charset="0"/>
                          <a:cs typeface="Times New Roman" pitchFamily="18" charset="0"/>
                        </a:rPr>
                        <a:t>KÖTELEZŐ TÁRGY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>
                              <a:lumMod val="7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Book Antiqua" panose="02040602050305030304" pitchFamily="18" charset="0"/>
                          <a:cs typeface="Times New Roman" pitchFamily="18" charset="0"/>
                        </a:rPr>
                        <a:t>AZ ÉRETTSÉGI VIZSGÁN</a:t>
                      </a:r>
                      <a:endParaRPr kumimoji="0" lang="hu-HU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accent2">
                            <a:lumMod val="7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Book Antiqua" panose="02040602050305030304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hu-HU" sz="1400" b="1" i="0" u="none" strike="noStrike" cap="none" normalizeH="0" baseline="0" dirty="0">
                        <a:ln>
                          <a:noFill/>
                        </a:ln>
                        <a:solidFill>
                          <a:schemeClr val="accent2">
                            <a:lumMod val="7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Book Antiqua" panose="02040602050305030304" pitchFamily="18" charset="0"/>
                      </a:endParaRPr>
                    </a:p>
                  </a:txBody>
                  <a:tcPr marL="91430" marR="91430" marT="45699" marB="45699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Book Antiqua" panose="02040602050305030304" pitchFamily="18" charset="0"/>
                          <a:cs typeface="Times New Roman" pitchFamily="18" charset="0"/>
                        </a:rPr>
                        <a:t>Magyar nyelv és irodalom</a:t>
                      </a:r>
                      <a:endParaRPr kumimoji="0" lang="hu-HU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Book Antiqua" panose="02040602050305030304" pitchFamily="18" charset="0"/>
                      </a:endParaRPr>
                    </a:p>
                  </a:txBody>
                  <a:tcPr marL="91430" marR="91430" marT="45699" marB="45699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Book Antiqua" panose="02040602050305030304" pitchFamily="18" charset="0"/>
                          <a:cs typeface="Times New Roman" pitchFamily="18" charset="0"/>
                        </a:rPr>
                        <a:t>Magyar nyelv és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Book Antiqua" panose="02040602050305030304" pitchFamily="18" charset="0"/>
                          <a:cs typeface="Times New Roman" pitchFamily="18" charset="0"/>
                        </a:rPr>
                        <a:t> irodalom</a:t>
                      </a:r>
                      <a:endParaRPr kumimoji="0" lang="hu-HU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Book Antiqua" panose="02040602050305030304" pitchFamily="18" charset="0"/>
                      </a:endParaRPr>
                    </a:p>
                  </a:txBody>
                  <a:tcPr marL="91430" marR="91430" marT="45699" marB="45699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5718">
                <a:tc v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Book Antiqua" panose="02040602050305030304" pitchFamily="18" charset="0"/>
                          <a:cs typeface="Times New Roman" pitchFamily="18" charset="0"/>
                        </a:rPr>
                        <a:t>Történelem</a:t>
                      </a:r>
                      <a:endParaRPr kumimoji="0" lang="hu-HU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Book Antiqua" panose="02040602050305030304" pitchFamily="18" charset="0"/>
                      </a:endParaRPr>
                    </a:p>
                  </a:txBody>
                  <a:tcPr marL="91430" marR="91430" marT="45699" marB="45699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Book Antiqua" panose="02040602050305030304" pitchFamily="18" charset="0"/>
                          <a:cs typeface="Times New Roman" pitchFamily="18" charset="0"/>
                        </a:rPr>
                        <a:t>Történelem</a:t>
                      </a:r>
                      <a:endParaRPr kumimoji="0" lang="hu-HU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Book Antiqua" panose="02040602050305030304" pitchFamily="18" charset="0"/>
                      </a:endParaRPr>
                    </a:p>
                  </a:txBody>
                  <a:tcPr marL="91430" marR="91430" marT="45699" marB="45699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5718">
                <a:tc v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Book Antiqua" panose="02040602050305030304" pitchFamily="18" charset="0"/>
                          <a:cs typeface="Times New Roman" pitchFamily="18" charset="0"/>
                        </a:rPr>
                        <a:t>Matematika</a:t>
                      </a:r>
                      <a:endParaRPr kumimoji="0" lang="hu-HU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Book Antiqua" panose="02040602050305030304" pitchFamily="18" charset="0"/>
                      </a:endParaRPr>
                    </a:p>
                  </a:txBody>
                  <a:tcPr marL="91430" marR="91430" marT="45699" marB="45699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Book Antiqua" panose="02040602050305030304" pitchFamily="18" charset="0"/>
                          <a:cs typeface="Times New Roman" pitchFamily="18" charset="0"/>
                        </a:rPr>
                        <a:t>Matematika</a:t>
                      </a:r>
                      <a:endParaRPr kumimoji="0" lang="hu-HU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Book Antiqua" panose="02040602050305030304" pitchFamily="18" charset="0"/>
                      </a:endParaRPr>
                    </a:p>
                  </a:txBody>
                  <a:tcPr marL="91430" marR="91430" marT="45699" marB="45699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40016">
                <a:tc v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Book Antiqua" panose="02040602050305030304" pitchFamily="18" charset="0"/>
                          <a:cs typeface="Times New Roman" pitchFamily="18" charset="0"/>
                        </a:rPr>
                        <a:t>Angol/ Német/ Olasz/ Orosz  </a:t>
                      </a:r>
                      <a:endParaRPr kumimoji="0" lang="hu-HU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Book Antiqua" panose="02040602050305030304" pitchFamily="18" charset="0"/>
                      </a:endParaRPr>
                    </a:p>
                  </a:txBody>
                  <a:tcPr marL="91430" marR="91430" marT="45699" marB="45699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Book Antiqua" panose="02040602050305030304" pitchFamily="18" charset="0"/>
                          <a:cs typeface="Times New Roman" pitchFamily="18" charset="0"/>
                        </a:rPr>
                        <a:t>Angol/ Német/ Olasz/ Orosz </a:t>
                      </a:r>
                      <a:endParaRPr kumimoji="0" lang="hu-HU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Book Antiqua" panose="02040602050305030304" pitchFamily="18" charset="0"/>
                      </a:endParaRPr>
                    </a:p>
                  </a:txBody>
                  <a:tcPr marL="91430" marR="91430" marT="45699" marB="45699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65718">
                <a:tc rowSpan="6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>
                              <a:lumMod val="7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Book Antiqua" panose="02040602050305030304" pitchFamily="18" charset="0"/>
                          <a:cs typeface="Times New Roman" pitchFamily="18" charset="0"/>
                        </a:rPr>
                        <a:t>NEM KÖTELEZŐ TÁRGY</a:t>
                      </a:r>
                      <a:endParaRPr kumimoji="0" lang="hu-HU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accent2">
                            <a:lumMod val="7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Book Antiqua" panose="02040602050305030304" pitchFamily="18" charset="0"/>
                      </a:endParaRPr>
                    </a:p>
                  </a:txBody>
                  <a:tcPr marL="91430" marR="91430" marT="45699" marB="45699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Book Antiqua" panose="02040602050305030304" pitchFamily="18" charset="0"/>
                          <a:cs typeface="Times New Roman" pitchFamily="18" charset="0"/>
                        </a:rPr>
                        <a:t>Kémia</a:t>
                      </a:r>
                      <a:endParaRPr kumimoji="0" lang="hu-HU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Book Antiqua" panose="02040602050305030304" pitchFamily="18" charset="0"/>
                      </a:endParaRPr>
                    </a:p>
                  </a:txBody>
                  <a:tcPr marL="91430" marR="91430" marT="45699" marB="45699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Book Antiqua" panose="02040602050305030304" pitchFamily="18" charset="0"/>
                          <a:cs typeface="Times New Roman" pitchFamily="18" charset="0"/>
                        </a:rPr>
                        <a:t>Kémia</a:t>
                      </a:r>
                      <a:endParaRPr kumimoji="0" lang="hu-HU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Book Antiqua" panose="02040602050305030304" pitchFamily="18" charset="0"/>
                      </a:endParaRPr>
                    </a:p>
                  </a:txBody>
                  <a:tcPr marL="91430" marR="91430" marT="45699" marB="45699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65718">
                <a:tc v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Book Antiqua" panose="02040602050305030304" pitchFamily="18" charset="0"/>
                          <a:cs typeface="Times New Roman" pitchFamily="18" charset="0"/>
                        </a:rPr>
                        <a:t>Fizika</a:t>
                      </a:r>
                    </a:p>
                  </a:txBody>
                  <a:tcPr marL="91430" marR="91430" marT="45699" marB="45699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Book Antiqua" panose="02040602050305030304" pitchFamily="18" charset="0"/>
                          <a:cs typeface="Times New Roman" pitchFamily="18" charset="0"/>
                        </a:rPr>
                        <a:t>Fizika</a:t>
                      </a:r>
                      <a:endParaRPr kumimoji="0" lang="hu-HU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Book Antiqua" panose="02040602050305030304" pitchFamily="18" charset="0"/>
                      </a:endParaRPr>
                    </a:p>
                  </a:txBody>
                  <a:tcPr marL="91430" marR="91430" marT="45699" marB="45699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65718">
                <a:tc v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Book Antiqua" panose="02040602050305030304" pitchFamily="18" charset="0"/>
                          <a:cs typeface="Times New Roman" pitchFamily="18" charset="0"/>
                        </a:rPr>
                        <a:t>Biológia</a:t>
                      </a:r>
                    </a:p>
                  </a:txBody>
                  <a:tcPr marL="91430" marR="91430" marT="45699" marB="45699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Book Antiqua" panose="02040602050305030304" pitchFamily="18" charset="0"/>
                          <a:cs typeface="Times New Roman" pitchFamily="18" charset="0"/>
                        </a:rPr>
                        <a:t>Biológia</a:t>
                      </a:r>
                    </a:p>
                  </a:txBody>
                  <a:tcPr marL="91430" marR="91430" marT="45699" marB="45699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84873">
                <a:tc v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Book Antiqua" panose="02040602050305030304" pitchFamily="18" charset="0"/>
                          <a:cs typeface="Times New Roman" pitchFamily="18" charset="0"/>
                        </a:rPr>
                        <a:t>Földrajz</a:t>
                      </a:r>
                    </a:p>
                  </a:txBody>
                  <a:tcPr marL="91430" marR="91430" marT="45699" marB="45699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Book Antiqua" panose="02040602050305030304" pitchFamily="18" charset="0"/>
                        </a:rPr>
                        <a:t>Földrajz</a:t>
                      </a:r>
                    </a:p>
                  </a:txBody>
                  <a:tcPr marL="91430" marR="91430" marT="45699" marB="45699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65718">
                <a:tc v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Book Antiqua" panose="02040602050305030304" pitchFamily="18" charset="0"/>
                          <a:cs typeface="Times New Roman" pitchFamily="18" charset="0"/>
                        </a:rPr>
                        <a:t>Digitális kultúra</a:t>
                      </a:r>
                      <a:endParaRPr kumimoji="0" lang="hu-HU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Book Antiqua" panose="02040602050305030304" pitchFamily="18" charset="0"/>
                      </a:endParaRPr>
                    </a:p>
                  </a:txBody>
                  <a:tcPr marL="91430" marR="91430" marT="45699" marB="45699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Book Antiqua" panose="02040602050305030304" pitchFamily="18" charset="0"/>
                          <a:cs typeface="Times New Roman" pitchFamily="18" charset="0"/>
                        </a:rPr>
                        <a:t>Digitális kultúra</a:t>
                      </a:r>
                      <a:endParaRPr kumimoji="0" lang="hu-HU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Book Antiqua" panose="02040602050305030304" pitchFamily="18" charset="0"/>
                      </a:endParaRPr>
                    </a:p>
                  </a:txBody>
                  <a:tcPr marL="91430" marR="91430" marT="45699" marB="45699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65718">
                <a:tc v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Book Antiqua" panose="02040602050305030304" pitchFamily="18" charset="0"/>
                        </a:rPr>
                        <a:t>Testnevelés</a:t>
                      </a:r>
                    </a:p>
                  </a:txBody>
                  <a:tcPr marL="91430" marR="91430" marT="45699" marB="45699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Book Antiqua" panose="02040602050305030304" pitchFamily="18" charset="0"/>
                        </a:rPr>
                        <a:t>Testnevelés</a:t>
                      </a:r>
                    </a:p>
                  </a:txBody>
                  <a:tcPr marL="91430" marR="91430" marT="45699" marB="45699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785515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BBF63465-186A-4966-A50C-B4142298EA6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162094" y="1643899"/>
            <a:ext cx="1932495" cy="630548"/>
          </a:xfrm>
        </p:spPr>
        <p:txBody>
          <a:bodyPr>
            <a:noAutofit/>
          </a:bodyPr>
          <a:lstStyle/>
          <a:p>
            <a:r>
              <a:rPr lang="hu-HU" sz="1400" b="1" dirty="0"/>
              <a:t>„…helytálljunk, mégis szabadon szaladjunk”</a:t>
            </a:r>
            <a:br>
              <a:rPr lang="hu-HU" sz="1400" dirty="0"/>
            </a:br>
            <a:r>
              <a:rPr lang="hu-HU" sz="1400" dirty="0"/>
              <a:t>(Illyés Gyula)</a:t>
            </a:r>
          </a:p>
        </p:txBody>
      </p:sp>
      <p:pic>
        <p:nvPicPr>
          <p:cNvPr id="5" name="Kép 4">
            <a:extLst>
              <a:ext uri="{FF2B5EF4-FFF2-40B4-BE49-F238E27FC236}">
                <a16:creationId xmlns:a16="http://schemas.microsoft.com/office/drawing/2014/main" id="{60F6A32C-208E-47DE-8E4A-D5E44B0453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22988" y="170895"/>
            <a:ext cx="810706" cy="1293895"/>
          </a:xfrm>
          <a:prstGeom prst="rect">
            <a:avLst/>
          </a:prstGeom>
        </p:spPr>
      </p:pic>
      <p:sp>
        <p:nvSpPr>
          <p:cNvPr id="3" name="Téglalap 2">
            <a:extLst>
              <a:ext uri="{FF2B5EF4-FFF2-40B4-BE49-F238E27FC236}">
                <a16:creationId xmlns:a16="http://schemas.microsoft.com/office/drawing/2014/main" id="{DDB845CA-6A82-4638-BE19-F5D2B0BFDDB0}"/>
              </a:ext>
            </a:extLst>
          </p:cNvPr>
          <p:cNvSpPr/>
          <p:nvPr/>
        </p:nvSpPr>
        <p:spPr>
          <a:xfrm>
            <a:off x="3227110" y="437922"/>
            <a:ext cx="5599522" cy="7571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</a:pPr>
            <a:r>
              <a:rPr lang="hu-HU" sz="1600" b="1" dirty="0">
                <a:latin typeface="+mj-lt"/>
                <a:ea typeface="+mj-ea"/>
                <a:cs typeface="+mj-cs"/>
              </a:rPr>
              <a:t>Tájékoztató </a:t>
            </a:r>
            <a:br>
              <a:rPr lang="hu-HU" sz="1600" b="1" dirty="0">
                <a:latin typeface="+mj-lt"/>
                <a:ea typeface="+mj-ea"/>
                <a:cs typeface="+mj-cs"/>
              </a:rPr>
            </a:br>
            <a:r>
              <a:rPr lang="hu-HU" sz="1600" b="1" dirty="0">
                <a:latin typeface="+mj-lt"/>
                <a:ea typeface="+mj-ea"/>
                <a:cs typeface="+mj-cs"/>
              </a:rPr>
              <a:t>az egyéni tanrend összeállításához </a:t>
            </a:r>
            <a:br>
              <a:rPr lang="hu-HU" sz="1600" b="1" dirty="0">
                <a:latin typeface="+mj-lt"/>
                <a:ea typeface="+mj-ea"/>
                <a:cs typeface="+mj-cs"/>
              </a:rPr>
            </a:br>
            <a:r>
              <a:rPr lang="hu-HU" sz="1600" b="1" dirty="0">
                <a:latin typeface="+mj-lt"/>
                <a:ea typeface="+mj-ea"/>
                <a:cs typeface="+mj-cs"/>
              </a:rPr>
              <a:t>a 11. (12.) évfolyamra </a:t>
            </a:r>
          </a:p>
        </p:txBody>
      </p:sp>
      <p:sp>
        <p:nvSpPr>
          <p:cNvPr id="4" name="Téglalap 3"/>
          <p:cNvSpPr/>
          <p:nvPr/>
        </p:nvSpPr>
        <p:spPr>
          <a:xfrm>
            <a:off x="581890" y="1601530"/>
            <a:ext cx="9836727" cy="43150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hu-HU" b="1" dirty="0">
                <a:solidFill>
                  <a:srgbClr val="C00000"/>
                </a:solidFill>
                <a:latin typeface="Book Antiqua" panose="02040602050305030304" pitchFamily="18" charset="0"/>
              </a:rPr>
              <a:t>A jelentkezés kétfordulós.</a:t>
            </a:r>
          </a:p>
          <a:p>
            <a:pPr>
              <a:defRPr/>
            </a:pPr>
            <a:endParaRPr lang="hu-HU" b="1" dirty="0">
              <a:solidFill>
                <a:srgbClr val="C00000"/>
              </a:solidFill>
              <a:latin typeface="Book Antiqua" panose="02040602050305030304" pitchFamily="18" charset="0"/>
            </a:endParaRPr>
          </a:p>
          <a:p>
            <a:pPr algn="just">
              <a:lnSpc>
                <a:spcPct val="110000"/>
              </a:lnSpc>
              <a:buFont typeface="Wingdings" panose="05000000000000000000" pitchFamily="2" charset="2"/>
              <a:buAutoNum type="arabicPeriod"/>
              <a:defRPr/>
            </a:pPr>
            <a:r>
              <a:rPr lang="hu-HU" b="1" dirty="0">
                <a:latin typeface="Book Antiqua" panose="02040602050305030304" pitchFamily="18" charset="0"/>
              </a:rPr>
              <a:t> Az Előzetes jelentkezési lapon és Tájékoztatóban részletesen megadjuk a választási lehetőségeket, a tárgyakat előreláthatóan oktató tanárokat.  </a:t>
            </a:r>
            <a:r>
              <a:rPr lang="hu-HU" b="1" dirty="0">
                <a:solidFill>
                  <a:srgbClr val="C00000"/>
                </a:solidFill>
                <a:latin typeface="Book Antiqua" panose="02040602050305030304" pitchFamily="18" charset="0"/>
              </a:rPr>
              <a:t>(ÁPRILIS 29.)</a:t>
            </a:r>
          </a:p>
          <a:p>
            <a:pPr>
              <a:lnSpc>
                <a:spcPct val="110000"/>
              </a:lnSpc>
              <a:buFont typeface="Wingdings" panose="05000000000000000000" pitchFamily="2" charset="2"/>
              <a:buAutoNum type="arabicPeriod"/>
              <a:defRPr/>
            </a:pPr>
            <a:endParaRPr lang="hu-HU" b="1" dirty="0">
              <a:solidFill>
                <a:srgbClr val="C00000"/>
              </a:solidFill>
              <a:latin typeface="Book Antiqua" panose="02040602050305030304" pitchFamily="18" charset="0"/>
            </a:endParaRPr>
          </a:p>
          <a:p>
            <a:pPr>
              <a:lnSpc>
                <a:spcPct val="110000"/>
              </a:lnSpc>
              <a:buFont typeface="Wingdings" panose="05000000000000000000" pitchFamily="2" charset="2"/>
              <a:buAutoNum type="arabicPeriod"/>
              <a:defRPr/>
            </a:pPr>
            <a:endParaRPr lang="hu-HU" b="1" dirty="0">
              <a:solidFill>
                <a:srgbClr val="C00000"/>
              </a:solidFill>
              <a:latin typeface="Book Antiqua" panose="02040602050305030304" pitchFamily="18" charset="0"/>
            </a:endParaRPr>
          </a:p>
          <a:p>
            <a:pPr algn="just">
              <a:lnSpc>
                <a:spcPct val="110000"/>
              </a:lnSpc>
              <a:buFont typeface="Wingdings" panose="05000000000000000000" pitchFamily="2" charset="2"/>
              <a:buAutoNum type="arabicPeriod"/>
              <a:defRPr/>
            </a:pPr>
            <a:r>
              <a:rPr lang="hu-HU" b="1" dirty="0">
                <a:latin typeface="Book Antiqua" panose="02040602050305030304" pitchFamily="18" charset="0"/>
              </a:rPr>
              <a:t> A végső jelentkezési lapon megadjuk az előzetes jelentkezés alapján, mely tantárgyból hány csoportot indítunk. Az  induló csoportokat  ún. sávokba rendezve jelenítjük meg a végső jelentkezési lapon.  Az azonos sávban meghirdetett csoportok órái azonos időben lesznek.</a:t>
            </a:r>
          </a:p>
          <a:p>
            <a:pPr algn="ctr">
              <a:defRPr/>
            </a:pPr>
            <a:r>
              <a:rPr lang="hu-HU" sz="4000" b="1" dirty="0">
                <a:solidFill>
                  <a:srgbClr val="C00000"/>
                </a:solidFill>
                <a:latin typeface="Book Antiqua" panose="02040602050305030304" pitchFamily="18" charset="0"/>
              </a:rPr>
              <a:t>A jelentkezés végső határideje: </a:t>
            </a:r>
          </a:p>
          <a:p>
            <a:pPr algn="ctr">
              <a:defRPr/>
            </a:pPr>
            <a:r>
              <a:rPr lang="hu-HU" sz="4000" b="1" dirty="0">
                <a:solidFill>
                  <a:srgbClr val="C00000"/>
                </a:solidFill>
                <a:latin typeface="Book Antiqua" panose="02040602050305030304" pitchFamily="18" charset="0"/>
              </a:rPr>
              <a:t>a 10. évfolyamon   május 20.</a:t>
            </a:r>
          </a:p>
        </p:txBody>
      </p:sp>
    </p:spTree>
    <p:extLst>
      <p:ext uri="{BB962C8B-B14F-4D97-AF65-F5344CB8AC3E}">
        <p14:creationId xmlns:p14="http://schemas.microsoft.com/office/powerpoint/2010/main" val="22320068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BBF63465-186A-4966-A50C-B4142298EA6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162094" y="1643899"/>
            <a:ext cx="1932495" cy="630548"/>
          </a:xfrm>
        </p:spPr>
        <p:txBody>
          <a:bodyPr>
            <a:noAutofit/>
          </a:bodyPr>
          <a:lstStyle/>
          <a:p>
            <a:r>
              <a:rPr lang="hu-HU" sz="1400" b="1" dirty="0"/>
              <a:t>„…helytálljunk, mégis szabadon szaladjunk”</a:t>
            </a:r>
            <a:br>
              <a:rPr lang="hu-HU" sz="1400" dirty="0"/>
            </a:br>
            <a:r>
              <a:rPr lang="hu-HU" sz="1400" dirty="0"/>
              <a:t>(Illyés Gyula)</a:t>
            </a:r>
          </a:p>
        </p:txBody>
      </p:sp>
      <p:pic>
        <p:nvPicPr>
          <p:cNvPr id="5" name="Kép 4">
            <a:extLst>
              <a:ext uri="{FF2B5EF4-FFF2-40B4-BE49-F238E27FC236}">
                <a16:creationId xmlns:a16="http://schemas.microsoft.com/office/drawing/2014/main" id="{60F6A32C-208E-47DE-8E4A-D5E44B0453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22988" y="170895"/>
            <a:ext cx="810706" cy="1293895"/>
          </a:xfrm>
          <a:prstGeom prst="rect">
            <a:avLst/>
          </a:prstGeom>
        </p:spPr>
      </p:pic>
      <p:sp>
        <p:nvSpPr>
          <p:cNvPr id="3" name="Téglalap 2">
            <a:extLst>
              <a:ext uri="{FF2B5EF4-FFF2-40B4-BE49-F238E27FC236}">
                <a16:creationId xmlns:a16="http://schemas.microsoft.com/office/drawing/2014/main" id="{DDB845CA-6A82-4638-BE19-F5D2B0BFDDB0}"/>
              </a:ext>
            </a:extLst>
          </p:cNvPr>
          <p:cNvSpPr/>
          <p:nvPr/>
        </p:nvSpPr>
        <p:spPr>
          <a:xfrm>
            <a:off x="3227110" y="437922"/>
            <a:ext cx="5599522" cy="7571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</a:pPr>
            <a:r>
              <a:rPr lang="hu-HU" sz="1600" b="1" dirty="0">
                <a:latin typeface="+mj-lt"/>
                <a:ea typeface="+mj-ea"/>
                <a:cs typeface="+mj-cs"/>
              </a:rPr>
              <a:t>Tájékoztató </a:t>
            </a:r>
            <a:br>
              <a:rPr lang="hu-HU" sz="1600" b="1" dirty="0">
                <a:latin typeface="+mj-lt"/>
                <a:ea typeface="+mj-ea"/>
                <a:cs typeface="+mj-cs"/>
              </a:rPr>
            </a:br>
            <a:r>
              <a:rPr lang="hu-HU" sz="1600" b="1" dirty="0">
                <a:latin typeface="+mj-lt"/>
                <a:ea typeface="+mj-ea"/>
                <a:cs typeface="+mj-cs"/>
              </a:rPr>
              <a:t>az egyéni tanrend összeállításához </a:t>
            </a:r>
            <a:br>
              <a:rPr lang="hu-HU" sz="1600" b="1" dirty="0">
                <a:latin typeface="+mj-lt"/>
                <a:ea typeface="+mj-ea"/>
                <a:cs typeface="+mj-cs"/>
              </a:rPr>
            </a:br>
            <a:r>
              <a:rPr lang="hu-HU" sz="1600" b="1" dirty="0">
                <a:latin typeface="+mj-lt"/>
                <a:ea typeface="+mj-ea"/>
                <a:cs typeface="+mj-cs"/>
              </a:rPr>
              <a:t>a 11. (12.) évfolyamra </a:t>
            </a:r>
          </a:p>
        </p:txBody>
      </p:sp>
      <p:sp>
        <p:nvSpPr>
          <p:cNvPr id="6" name="Téglalap 5"/>
          <p:cNvSpPr/>
          <p:nvPr/>
        </p:nvSpPr>
        <p:spPr>
          <a:xfrm>
            <a:off x="563417" y="1464790"/>
            <a:ext cx="9725891" cy="46012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ctr" defTabSz="457200">
              <a:spcBef>
                <a:spcPts val="1000"/>
              </a:spcBef>
              <a:buClr>
                <a:srgbClr val="5FCBEF"/>
              </a:buClr>
              <a:buSzPct val="80000"/>
              <a:defRPr/>
            </a:pPr>
            <a:r>
              <a:rPr lang="hu-HU" sz="4800" b="1" dirty="0">
                <a:solidFill>
                  <a:srgbClr val="000099"/>
                </a:solidFill>
                <a:latin typeface="Book Antiqua" panose="02040602050305030304" pitchFamily="18" charset="0"/>
              </a:rPr>
              <a:t>Eredményes érettségi vizsga </a:t>
            </a:r>
          </a:p>
          <a:p>
            <a:pPr marL="342900" lvl="0" indent="-342900" algn="ctr" defTabSz="457200">
              <a:spcBef>
                <a:spcPts val="1000"/>
              </a:spcBef>
              <a:buClr>
                <a:srgbClr val="5FCBEF"/>
              </a:buClr>
              <a:buSzPct val="80000"/>
              <a:defRPr/>
            </a:pPr>
            <a:r>
              <a:rPr lang="hu-HU" sz="8800" b="1" dirty="0">
                <a:solidFill>
                  <a:srgbClr val="66CCFF"/>
                </a:solidFill>
                <a:latin typeface="Bookman Old Style" pitchFamily="18" charset="0"/>
                <a:sym typeface="Wingdings" pitchFamily="2" charset="2"/>
              </a:rPr>
              <a:t></a:t>
            </a:r>
            <a:endParaRPr lang="hu-HU" sz="8800" b="1" dirty="0">
              <a:solidFill>
                <a:srgbClr val="66CCFF"/>
              </a:solidFill>
              <a:latin typeface="Bookman Old Style" pitchFamily="18" charset="0"/>
            </a:endParaRPr>
          </a:p>
          <a:p>
            <a:pPr marL="342900" lvl="0" indent="-342900" algn="ctr" defTabSz="457200">
              <a:spcBef>
                <a:spcPts val="1000"/>
              </a:spcBef>
              <a:buClr>
                <a:srgbClr val="5FCBEF"/>
              </a:buClr>
              <a:buSzPct val="80000"/>
              <a:defRPr/>
            </a:pPr>
            <a:r>
              <a:rPr lang="hu-HU" sz="4000" b="1" dirty="0">
                <a:solidFill>
                  <a:srgbClr val="000099"/>
                </a:solidFill>
                <a:latin typeface="Bookman Old Style" pitchFamily="18" charset="0"/>
              </a:rPr>
              <a:t> </a:t>
            </a:r>
            <a:r>
              <a:rPr lang="hu-HU" sz="6600" b="1" dirty="0">
                <a:solidFill>
                  <a:srgbClr val="000099"/>
                </a:solidFill>
                <a:latin typeface="Book Antiqua" panose="02040602050305030304" pitchFamily="18" charset="0"/>
              </a:rPr>
              <a:t>Sikeres továbbhaladás</a:t>
            </a:r>
          </a:p>
          <a:p>
            <a:pPr marL="342900" lvl="0" indent="-342900" algn="ctr" defTabSz="457200">
              <a:spcBef>
                <a:spcPts val="1000"/>
              </a:spcBef>
              <a:buClr>
                <a:srgbClr val="5FCBEF"/>
              </a:buClr>
              <a:buSzPct val="80000"/>
              <a:defRPr/>
            </a:pPr>
            <a:r>
              <a:rPr lang="hu-HU" sz="6600" b="1" dirty="0">
                <a:solidFill>
                  <a:srgbClr val="000099"/>
                </a:solidFill>
                <a:latin typeface="Book Antiqua" panose="02040602050305030304" pitchFamily="18" charset="0"/>
              </a:rPr>
              <a:t> a felsőoktatásba</a:t>
            </a:r>
            <a:endParaRPr lang="hu-HU" sz="4000" b="1" dirty="0">
              <a:solidFill>
                <a:srgbClr val="000099"/>
              </a:solidFill>
              <a:latin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588246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BBF63465-186A-4966-A50C-B4142298EA6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162094" y="1643899"/>
            <a:ext cx="1932495" cy="630548"/>
          </a:xfrm>
        </p:spPr>
        <p:txBody>
          <a:bodyPr>
            <a:noAutofit/>
          </a:bodyPr>
          <a:lstStyle/>
          <a:p>
            <a:r>
              <a:rPr lang="hu-HU" sz="1400" b="1" dirty="0"/>
              <a:t>„…helytálljunk, mégis szabadon szaladjunk”</a:t>
            </a:r>
            <a:br>
              <a:rPr lang="hu-HU" sz="1400" dirty="0"/>
            </a:br>
            <a:r>
              <a:rPr lang="hu-HU" sz="1400" dirty="0"/>
              <a:t>(Illyés Gyula)</a:t>
            </a:r>
          </a:p>
        </p:txBody>
      </p:sp>
      <p:pic>
        <p:nvPicPr>
          <p:cNvPr id="5" name="Kép 4">
            <a:extLst>
              <a:ext uri="{FF2B5EF4-FFF2-40B4-BE49-F238E27FC236}">
                <a16:creationId xmlns:a16="http://schemas.microsoft.com/office/drawing/2014/main" id="{60F6A32C-208E-47DE-8E4A-D5E44B0453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22988" y="170895"/>
            <a:ext cx="810706" cy="1293895"/>
          </a:xfrm>
          <a:prstGeom prst="rect">
            <a:avLst/>
          </a:prstGeom>
        </p:spPr>
      </p:pic>
      <p:sp>
        <p:nvSpPr>
          <p:cNvPr id="3" name="Téglalap 2">
            <a:extLst>
              <a:ext uri="{FF2B5EF4-FFF2-40B4-BE49-F238E27FC236}">
                <a16:creationId xmlns:a16="http://schemas.microsoft.com/office/drawing/2014/main" id="{DDB845CA-6A82-4638-BE19-F5D2B0BFDDB0}"/>
              </a:ext>
            </a:extLst>
          </p:cNvPr>
          <p:cNvSpPr/>
          <p:nvPr/>
        </p:nvSpPr>
        <p:spPr>
          <a:xfrm>
            <a:off x="3227110" y="437922"/>
            <a:ext cx="5599522" cy="7571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</a:pPr>
            <a:r>
              <a:rPr lang="hu-HU" sz="1600" b="1" dirty="0">
                <a:latin typeface="+mj-lt"/>
                <a:ea typeface="+mj-ea"/>
                <a:cs typeface="+mj-cs"/>
              </a:rPr>
              <a:t>Tájékoztató </a:t>
            </a:r>
            <a:br>
              <a:rPr lang="hu-HU" sz="1600" b="1" dirty="0">
                <a:latin typeface="+mj-lt"/>
                <a:ea typeface="+mj-ea"/>
                <a:cs typeface="+mj-cs"/>
              </a:rPr>
            </a:br>
            <a:r>
              <a:rPr lang="hu-HU" sz="1600" b="1" dirty="0">
                <a:latin typeface="+mj-lt"/>
                <a:ea typeface="+mj-ea"/>
                <a:cs typeface="+mj-cs"/>
              </a:rPr>
              <a:t>az egyéni tanrend összeállításához </a:t>
            </a:r>
            <a:br>
              <a:rPr lang="hu-HU" sz="1600" b="1" dirty="0">
                <a:latin typeface="+mj-lt"/>
                <a:ea typeface="+mj-ea"/>
                <a:cs typeface="+mj-cs"/>
              </a:rPr>
            </a:br>
            <a:r>
              <a:rPr lang="hu-HU" sz="1600" b="1" dirty="0">
                <a:latin typeface="+mj-lt"/>
                <a:ea typeface="+mj-ea"/>
                <a:cs typeface="+mj-cs"/>
              </a:rPr>
              <a:t>a 11. (12.) évfolyamra </a:t>
            </a:r>
          </a:p>
        </p:txBody>
      </p:sp>
      <p:pic>
        <p:nvPicPr>
          <p:cNvPr id="6" name="Tartalom hely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1200" y="1313256"/>
            <a:ext cx="9134475" cy="5559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6426436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100</TotalTime>
  <Words>1260</Words>
  <Application>Microsoft Office PowerPoint</Application>
  <PresentationFormat>Szélesvásznú</PresentationFormat>
  <Paragraphs>195</Paragraphs>
  <Slides>23</Slides>
  <Notes>0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10</vt:i4>
      </vt:variant>
      <vt:variant>
        <vt:lpstr>Téma</vt:lpstr>
      </vt:variant>
      <vt:variant>
        <vt:i4>1</vt:i4>
      </vt:variant>
      <vt:variant>
        <vt:lpstr>Diacímek</vt:lpstr>
      </vt:variant>
      <vt:variant>
        <vt:i4>23</vt:i4>
      </vt:variant>
    </vt:vector>
  </HeadingPairs>
  <TitlesOfParts>
    <vt:vector size="34" baseType="lpstr">
      <vt:lpstr>Arial</vt:lpstr>
      <vt:lpstr>Book Antiqua</vt:lpstr>
      <vt:lpstr>Bookman Old Style</vt:lpstr>
      <vt:lpstr>Calibri</vt:lpstr>
      <vt:lpstr>Calibri Light</vt:lpstr>
      <vt:lpstr>Cambria</vt:lpstr>
      <vt:lpstr>Times New Roman</vt:lpstr>
      <vt:lpstr>Trebuchet MS</vt:lpstr>
      <vt:lpstr>Wingdings</vt:lpstr>
      <vt:lpstr>Wingdings 3</vt:lpstr>
      <vt:lpstr>Office-téma</vt:lpstr>
      <vt:lpstr>Tájékoztató  az egyéni tanrend összeállításához  a 11. (12.) évfolyamra </vt:lpstr>
      <vt:lpstr>„…helytálljunk, mégis szabadon szaladjunk” (Illyés Gyula)</vt:lpstr>
      <vt:lpstr>„…helytálljunk, mégis szabadon szaladjunk” (Illyés Gyula)</vt:lpstr>
      <vt:lpstr>„…helytálljunk, mégis szabadon szaladjunk” (Illyés Gyula)</vt:lpstr>
      <vt:lpstr>„…helytálljunk, mégis szabadon szaladjunk” (Illyés Gyula)</vt:lpstr>
      <vt:lpstr>„…helytálljunk, mégis szabadon szaladjunk” (Illyés Gyula)</vt:lpstr>
      <vt:lpstr>„…helytálljunk, mégis szabadon szaladjunk” (Illyés Gyula)</vt:lpstr>
      <vt:lpstr>„…helytálljunk, mégis szabadon szaladjunk” (Illyés Gyula)</vt:lpstr>
      <vt:lpstr>„…helytálljunk, mégis szabadon szaladjunk” (Illyés Gyula)</vt:lpstr>
      <vt:lpstr>„…helytálljunk, mégis szabadon szaladjunk” (Illyés Gyula)</vt:lpstr>
      <vt:lpstr>„…helytálljunk, mégis szabadon szaladjunk” (Illyés Gyula)</vt:lpstr>
      <vt:lpstr>„…helytálljunk, mégis szabadon szaladjunk” (Illyés Gyula)</vt:lpstr>
      <vt:lpstr>„…helytálljunk, mégis szabadon szaladjunk” (Illyés Gyula)</vt:lpstr>
      <vt:lpstr>„…helytálljunk, mégis szabadon szaladjunk” (Illyés Gyula)</vt:lpstr>
      <vt:lpstr>„…helytálljunk, mégis szabadon szaladjunk” (Illyés Gyula)</vt:lpstr>
      <vt:lpstr>„…helytálljunk, mégis szabadon szaladjunk” (Illyés Gyula)</vt:lpstr>
      <vt:lpstr>„…helytálljunk, mégis szabadon szaladjunk” (Illyés Gyula)</vt:lpstr>
      <vt:lpstr>„…helytálljunk, mégis szabadon szaladjunk” (Illyés Gyula)</vt:lpstr>
      <vt:lpstr>„…helytálljunk, mégis szabadon szaladjunk” (Illyés Gyula)</vt:lpstr>
      <vt:lpstr>„…helytálljunk, mégis szabadon szaladjunk” (Illyés Gyula)</vt:lpstr>
      <vt:lpstr>„…helytálljunk, mégis szabadon szaladjunk” (Illyés Gyula)</vt:lpstr>
      <vt:lpstr>„…helytálljunk, mégis szabadon szaladjunk” (Illyés Gyula)</vt:lpstr>
      <vt:lpstr>„…helytálljunk, mégis szabadon szaladjunk” (Illyés Gyula)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Az „egyéniséget elfogadják, a tehetséget felkarolják”.</dc:title>
  <dc:creator>Igazgatóhelyettes</dc:creator>
  <cp:lastModifiedBy>Igazgatóhelyettes</cp:lastModifiedBy>
  <cp:revision>57</cp:revision>
  <dcterms:created xsi:type="dcterms:W3CDTF">2025-02-18T14:12:11Z</dcterms:created>
  <dcterms:modified xsi:type="dcterms:W3CDTF">2026-04-13T10:09:54Z</dcterms:modified>
</cp:coreProperties>
</file>